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3" r:id="rId2"/>
    <p:sldId id="262" r:id="rId3"/>
    <p:sldId id="259" r:id="rId4"/>
    <p:sldId id="282" r:id="rId5"/>
    <p:sldId id="267" r:id="rId6"/>
    <p:sldId id="283" r:id="rId7"/>
    <p:sldId id="269" r:id="rId8"/>
    <p:sldId id="268" r:id="rId9"/>
    <p:sldId id="288" r:id="rId10"/>
    <p:sldId id="284" r:id="rId11"/>
    <p:sldId id="279" r:id="rId12"/>
    <p:sldId id="277" r:id="rId13"/>
    <p:sldId id="276" r:id="rId14"/>
    <p:sldId id="256" r:id="rId15"/>
    <p:sldId id="280" r:id="rId16"/>
    <p:sldId id="281" r:id="rId17"/>
    <p:sldId id="285" r:id="rId18"/>
    <p:sldId id="270" r:id="rId19"/>
    <p:sldId id="287" r:id="rId20"/>
    <p:sldId id="286" r:id="rId21"/>
    <p:sldId id="265" r:id="rId22"/>
    <p:sldId id="271" r:id="rId23"/>
    <p:sldId id="272" r:id="rId24"/>
    <p:sldId id="278" r:id="rId25"/>
    <p:sldId id="273" r:id="rId26"/>
    <p:sldId id="274" r:id="rId27"/>
    <p:sldId id="289"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0" userDrawn="1">
          <p15:clr>
            <a:srgbClr val="A4A3A4"/>
          </p15:clr>
        </p15:guide>
        <p15:guide id="2" pos="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E0B4"/>
    <a:srgbClr val="F2F2F2"/>
    <a:srgbClr val="DFDCD4"/>
    <a:srgbClr val="3070AA"/>
    <a:srgbClr val="44546A"/>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1138" y="298"/>
      </p:cViewPr>
      <p:guideLst>
        <p:guide orient="horz" pos="600"/>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EFDB3-C3EB-400C-822A-16841F1B59DC}"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3A6E1-3080-44D7-AB82-05CAB4368267}" type="slidenum">
              <a:rPr lang="en-US" smtClean="0"/>
              <a:t>‹#›</a:t>
            </a:fld>
            <a:endParaRPr lang="en-US"/>
          </a:p>
        </p:txBody>
      </p:sp>
    </p:spTree>
    <p:extLst>
      <p:ext uri="{BB962C8B-B14F-4D97-AF65-F5344CB8AC3E}">
        <p14:creationId xmlns:p14="http://schemas.microsoft.com/office/powerpoint/2010/main" val="411714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101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940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800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644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367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47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42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557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572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213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78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518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508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754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19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800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15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046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634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891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06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4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44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C5BC-EC30-40DB-AFAD-70D222BEE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54B950-266D-44A7-B13D-79390FD7D5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49ACE-E5A2-4B94-A977-7DD9BF8008FB}"/>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5" name="Footer Placeholder 4">
            <a:extLst>
              <a:ext uri="{FF2B5EF4-FFF2-40B4-BE49-F238E27FC236}">
                <a16:creationId xmlns:a16="http://schemas.microsoft.com/office/drawing/2014/main" id="{2A4082ED-D2D6-4611-A184-0303D750A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7AED9-C245-4FD3-BA59-02EDFF1F4711}"/>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85654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6182-B731-40C2-806B-A7918A4322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A4ADE0-0138-449E-82C1-0E593A1CDA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5E1C2-E1D2-42CA-A69A-B637612BAC76}"/>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5" name="Footer Placeholder 4">
            <a:extLst>
              <a:ext uri="{FF2B5EF4-FFF2-40B4-BE49-F238E27FC236}">
                <a16:creationId xmlns:a16="http://schemas.microsoft.com/office/drawing/2014/main" id="{40BF7F5E-A646-49DD-93FB-902442E9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C0E3B-6F73-40F9-8B12-11FEFB9BD620}"/>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60813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13FBC2-28BF-4763-A415-5E66A6E283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50E1F2-69D7-4152-81B8-E6B370DE5E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32E5A-FE11-4966-BDEC-94892A7C4E47}"/>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5" name="Footer Placeholder 4">
            <a:extLst>
              <a:ext uri="{FF2B5EF4-FFF2-40B4-BE49-F238E27FC236}">
                <a16:creationId xmlns:a16="http://schemas.microsoft.com/office/drawing/2014/main" id="{664CD855-6F76-4301-BECA-5C74470BC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6981B-5843-46B5-820A-B9E0C6A2A72E}"/>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788392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sp>
        <p:nvSpPr>
          <p:cNvPr id="17" name="Rectangle 16">
            <a:extLst>
              <a:ext uri="{FF2B5EF4-FFF2-40B4-BE49-F238E27FC236}">
                <a16:creationId xmlns:a16="http://schemas.microsoft.com/office/drawing/2014/main" id="{D971773B-84C7-419F-B9B0-EAF29574FF13}"/>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Tree>
    <p:extLst>
      <p:ext uri="{BB962C8B-B14F-4D97-AF65-F5344CB8AC3E}">
        <p14:creationId xmlns:p14="http://schemas.microsoft.com/office/powerpoint/2010/main" val="167704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09FA-ADF9-4450-BE89-DD28D57BB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C77BF-06C5-4B89-AC6C-678B491411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1C42E-9D98-493F-807B-8ACD9655264F}"/>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5" name="Footer Placeholder 4">
            <a:extLst>
              <a:ext uri="{FF2B5EF4-FFF2-40B4-BE49-F238E27FC236}">
                <a16:creationId xmlns:a16="http://schemas.microsoft.com/office/drawing/2014/main" id="{1004778E-F4CE-4CAC-89A9-69CCFAA5B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0A831-FC8F-4A07-ABC8-4C9A9D126210}"/>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112701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277F-E05C-4304-AFA2-942CB35707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952CF-1744-4771-8E33-F6453CA0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913BFA-3D9F-45DC-8FC2-A70AD2E36F2F}"/>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5" name="Footer Placeholder 4">
            <a:extLst>
              <a:ext uri="{FF2B5EF4-FFF2-40B4-BE49-F238E27FC236}">
                <a16:creationId xmlns:a16="http://schemas.microsoft.com/office/drawing/2014/main" id="{B2F2E2D7-0F17-4D8D-A594-7C30F075D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BCA00-F19A-4827-8C2E-B98571F24E66}"/>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166599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BEA76-82E5-40FF-9FBE-6AD428506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A9A2D1-1EEC-44BA-B580-6A115641D7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1EAE1-311E-4352-9212-6123C92C3A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25D452-B294-4429-B8A0-1663EFE4BAD5}"/>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6" name="Footer Placeholder 5">
            <a:extLst>
              <a:ext uri="{FF2B5EF4-FFF2-40B4-BE49-F238E27FC236}">
                <a16:creationId xmlns:a16="http://schemas.microsoft.com/office/drawing/2014/main" id="{048E63D2-AB23-4277-8D84-A0BE506BE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B55D09-44A2-4F9E-9F5E-A0D1ABD424B7}"/>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3752744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68D2-6DA6-429E-A2F5-5ED5C55213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7B1C94-E36B-491B-AE0F-9EDEEB8CF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23CA34-5D2F-4244-A643-AF2A04A3E0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759BCC-0C49-4AA7-AF5B-CD411AE493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C3DDAE-4E8F-4975-AC51-3CDAD15C2A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12251D-239D-4C6C-96E6-E6F4CE246156}"/>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8" name="Footer Placeholder 7">
            <a:extLst>
              <a:ext uri="{FF2B5EF4-FFF2-40B4-BE49-F238E27FC236}">
                <a16:creationId xmlns:a16="http://schemas.microsoft.com/office/drawing/2014/main" id="{17E2F782-66F3-4E69-BD00-410023DCC1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FC1F93-C082-41BB-9B25-5283A91B3C4F}"/>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51585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0AD1-7321-4976-B89A-461E59A03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3EE6B-0F62-4FED-86C8-55D969954580}"/>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4" name="Footer Placeholder 3">
            <a:extLst>
              <a:ext uri="{FF2B5EF4-FFF2-40B4-BE49-F238E27FC236}">
                <a16:creationId xmlns:a16="http://schemas.microsoft.com/office/drawing/2014/main" id="{92A4C89C-686C-47E4-BE4D-9FB4D73C82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56EDE9-D1C0-4797-B725-9494D5F6ED06}"/>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236646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BD86DB-1615-4419-8B94-2CC0C3037055}"/>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3" name="Footer Placeholder 2">
            <a:extLst>
              <a:ext uri="{FF2B5EF4-FFF2-40B4-BE49-F238E27FC236}">
                <a16:creationId xmlns:a16="http://schemas.microsoft.com/office/drawing/2014/main" id="{B1ABE66D-CC34-4CBD-8566-F4DC93F43C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F26AE9-5BF4-4BB4-B062-86F2FA30C880}"/>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484889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98D0B-1440-4333-A849-09662AEA9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4BD05E-5EA4-4F8A-BB9A-0AACFE28F3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6B8B32-4325-4B1D-A5EA-30A63C937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29B5B-F53C-4E1B-83B7-7E4F41D48F86}"/>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6" name="Footer Placeholder 5">
            <a:extLst>
              <a:ext uri="{FF2B5EF4-FFF2-40B4-BE49-F238E27FC236}">
                <a16:creationId xmlns:a16="http://schemas.microsoft.com/office/drawing/2014/main" id="{A933020C-F26A-46FD-B8B9-8EE5C45388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95479-9C1A-454B-BF7B-A650D9BDC5F1}"/>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135881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DC23-34AB-41DA-A8DB-83945E00B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3C0358-0951-4AB2-91A9-7DE075E310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05AB50-3ABF-490E-A4DC-93B2EBFC3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9F75C-7734-4948-B01E-5BC742809589}"/>
              </a:ext>
            </a:extLst>
          </p:cNvPr>
          <p:cNvSpPr>
            <a:spLocks noGrp="1"/>
          </p:cNvSpPr>
          <p:nvPr>
            <p:ph type="dt" sz="half" idx="10"/>
          </p:nvPr>
        </p:nvSpPr>
        <p:spPr/>
        <p:txBody>
          <a:bodyPr/>
          <a:lstStyle/>
          <a:p>
            <a:fld id="{CF5AC283-90DE-430A-96DC-25930CFFC4CF}" type="datetimeFigureOut">
              <a:rPr lang="en-US" smtClean="0"/>
              <a:t>12/5/2021</a:t>
            </a:fld>
            <a:endParaRPr lang="en-US"/>
          </a:p>
        </p:txBody>
      </p:sp>
      <p:sp>
        <p:nvSpPr>
          <p:cNvPr id="6" name="Footer Placeholder 5">
            <a:extLst>
              <a:ext uri="{FF2B5EF4-FFF2-40B4-BE49-F238E27FC236}">
                <a16:creationId xmlns:a16="http://schemas.microsoft.com/office/drawing/2014/main" id="{5FE27513-AB14-429A-8839-51C1291F0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ECADA-36B9-46DD-A6BB-CDABF006DAAE}"/>
              </a:ext>
            </a:extLst>
          </p:cNvPr>
          <p:cNvSpPr>
            <a:spLocks noGrp="1"/>
          </p:cNvSpPr>
          <p:nvPr>
            <p:ph type="sldNum" sz="quarter" idx="12"/>
          </p:nvPr>
        </p:nvSpPr>
        <p:spPr/>
        <p:txBody>
          <a:bodyPr/>
          <a:lstStyle/>
          <a:p>
            <a:fld id="{5227BAB3-D9D7-484A-854A-86268F87AA87}" type="slidenum">
              <a:rPr lang="en-US" smtClean="0"/>
              <a:t>‹#›</a:t>
            </a:fld>
            <a:endParaRPr lang="en-US"/>
          </a:p>
        </p:txBody>
      </p:sp>
    </p:spTree>
    <p:extLst>
      <p:ext uri="{BB962C8B-B14F-4D97-AF65-F5344CB8AC3E}">
        <p14:creationId xmlns:p14="http://schemas.microsoft.com/office/powerpoint/2010/main" val="2284991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9C22DE-FC2D-46E5-B9AA-B7F1EB6C7E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AD0EA6-5FBB-4D69-842A-EA2DC06B7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770F4-8DF4-4415-B6AD-1C7460092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AC283-90DE-430A-96DC-25930CFFC4CF}" type="datetimeFigureOut">
              <a:rPr lang="en-US" smtClean="0"/>
              <a:t>12/5/2021</a:t>
            </a:fld>
            <a:endParaRPr lang="en-US"/>
          </a:p>
        </p:txBody>
      </p:sp>
      <p:sp>
        <p:nvSpPr>
          <p:cNvPr id="5" name="Footer Placeholder 4">
            <a:extLst>
              <a:ext uri="{FF2B5EF4-FFF2-40B4-BE49-F238E27FC236}">
                <a16:creationId xmlns:a16="http://schemas.microsoft.com/office/drawing/2014/main" id="{025DE79A-B590-4254-AC62-EC4123973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55872F-0806-40AA-87FF-6621420D25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7BAB3-D9D7-484A-854A-86268F87AA87}" type="slidenum">
              <a:rPr lang="en-US" smtClean="0"/>
              <a:t>‹#›</a:t>
            </a:fld>
            <a:endParaRPr lang="en-US"/>
          </a:p>
        </p:txBody>
      </p:sp>
    </p:spTree>
    <p:extLst>
      <p:ext uri="{BB962C8B-B14F-4D97-AF65-F5344CB8AC3E}">
        <p14:creationId xmlns:p14="http://schemas.microsoft.com/office/powerpoint/2010/main" val="697743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1.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1.wdp"/><Relationship Id="rId5" Type="http://schemas.openxmlformats.org/officeDocument/2006/relationships/image" Target="../media/image24.png"/><Relationship Id="rId10" Type="http://schemas.openxmlformats.org/officeDocument/2006/relationships/image" Target="../media/image2.png"/><Relationship Id="rId4" Type="http://schemas.openxmlformats.org/officeDocument/2006/relationships/image" Target="../media/image23.png"/><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16.sv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1.png"/><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2.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3.png"/><Relationship Id="rId7"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31.emf"/></Relationships>
</file>

<file path=ppt/slides/_rels/slide22.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3.png"/><Relationship Id="rId7"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10" Type="http://schemas.openxmlformats.org/officeDocument/2006/relationships/image" Target="../media/image35.png"/><Relationship Id="rId4" Type="http://schemas.microsoft.com/office/2007/relationships/hdphoto" Target="../media/hdphoto2.wdp"/><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png"/><Relationship Id="rId7"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7" Type="http://schemas.microsoft.com/office/2007/relationships/hdphoto" Target="../media/hdphoto1.wdp"/><Relationship Id="rId2" Type="http://schemas.openxmlformats.org/officeDocument/2006/relationships/image" Target="../media/image39.emf"/><Relationship Id="rId1" Type="http://schemas.openxmlformats.org/officeDocument/2006/relationships/slideLayout" Target="../slideLayouts/slideLayout6.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png"/><Relationship Id="rId7" Type="http://schemas.openxmlformats.org/officeDocument/2006/relationships/image" Target="../media/image41.emf"/><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png"/><Relationship Id="rId7"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1.pn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1.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1.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8DBB7651-A68D-4F78-8694-02B043DF4138}"/>
              </a:ext>
            </a:extLst>
          </p:cNvPr>
          <p:cNvSpPr/>
          <p:nvPr/>
        </p:nvSpPr>
        <p:spPr>
          <a:xfrm>
            <a:off x="876299" y="9525"/>
            <a:ext cx="6324600" cy="6858000"/>
          </a:xfrm>
          <a:custGeom>
            <a:avLst/>
            <a:gdLst>
              <a:gd name="connsiteX0" fmla="*/ 0 w 3800475"/>
              <a:gd name="connsiteY0" fmla="*/ 0 h 6858000"/>
              <a:gd name="connsiteX1" fmla="*/ 3800475 w 3800475"/>
              <a:gd name="connsiteY1" fmla="*/ 0 h 6858000"/>
              <a:gd name="connsiteX2" fmla="*/ 3800475 w 3800475"/>
              <a:gd name="connsiteY2" fmla="*/ 6858000 h 6858000"/>
              <a:gd name="connsiteX3" fmla="*/ 0 w 3800475"/>
              <a:gd name="connsiteY3" fmla="*/ 6858000 h 6858000"/>
              <a:gd name="connsiteX4" fmla="*/ 0 w 3800475"/>
              <a:gd name="connsiteY4" fmla="*/ 0 h 6858000"/>
              <a:gd name="connsiteX0" fmla="*/ 0 w 6981825"/>
              <a:gd name="connsiteY0" fmla="*/ 0 h 6858000"/>
              <a:gd name="connsiteX1" fmla="*/ 6981825 w 6981825"/>
              <a:gd name="connsiteY1" fmla="*/ 9525 h 6858000"/>
              <a:gd name="connsiteX2" fmla="*/ 3800475 w 6981825"/>
              <a:gd name="connsiteY2" fmla="*/ 6858000 h 6858000"/>
              <a:gd name="connsiteX3" fmla="*/ 0 w 6981825"/>
              <a:gd name="connsiteY3" fmla="*/ 6858000 h 6858000"/>
              <a:gd name="connsiteX4" fmla="*/ 0 w 6981825"/>
              <a:gd name="connsiteY4" fmla="*/ 0 h 6858000"/>
              <a:gd name="connsiteX0" fmla="*/ 0 w 6981825"/>
              <a:gd name="connsiteY0" fmla="*/ 0 h 6858000"/>
              <a:gd name="connsiteX1" fmla="*/ 6981825 w 6981825"/>
              <a:gd name="connsiteY1" fmla="*/ 9525 h 6858000"/>
              <a:gd name="connsiteX2" fmla="*/ 3800475 w 6981825"/>
              <a:gd name="connsiteY2" fmla="*/ 6858000 h 6858000"/>
              <a:gd name="connsiteX3" fmla="*/ 0 w 6981825"/>
              <a:gd name="connsiteY3" fmla="*/ 6858000 h 6858000"/>
              <a:gd name="connsiteX4" fmla="*/ 0 w 6981825"/>
              <a:gd name="connsiteY4" fmla="*/ 0 h 6858000"/>
              <a:gd name="connsiteX0" fmla="*/ 0 w 6324600"/>
              <a:gd name="connsiteY0" fmla="*/ 0 h 6858000"/>
              <a:gd name="connsiteX1" fmla="*/ 6324600 w 6324600"/>
              <a:gd name="connsiteY1" fmla="*/ 9525 h 6858000"/>
              <a:gd name="connsiteX2" fmla="*/ 3800475 w 6324600"/>
              <a:gd name="connsiteY2" fmla="*/ 6858000 h 6858000"/>
              <a:gd name="connsiteX3" fmla="*/ 0 w 6324600"/>
              <a:gd name="connsiteY3" fmla="*/ 6858000 h 6858000"/>
              <a:gd name="connsiteX4" fmla="*/ 0 w 6324600"/>
              <a:gd name="connsiteY4" fmla="*/ 0 h 6858000"/>
              <a:gd name="connsiteX0" fmla="*/ 0 w 6324600"/>
              <a:gd name="connsiteY0" fmla="*/ 0 h 6858000"/>
              <a:gd name="connsiteX1" fmla="*/ 6324600 w 6324600"/>
              <a:gd name="connsiteY1" fmla="*/ 9525 h 6858000"/>
              <a:gd name="connsiteX2" fmla="*/ 2895600 w 6324600"/>
              <a:gd name="connsiteY2" fmla="*/ 6819900 h 6858000"/>
              <a:gd name="connsiteX3" fmla="*/ 0 w 6324600"/>
              <a:gd name="connsiteY3" fmla="*/ 6858000 h 6858000"/>
              <a:gd name="connsiteX4" fmla="*/ 0 w 6324600"/>
              <a:gd name="connsiteY4" fmla="*/ 0 h 6858000"/>
              <a:gd name="connsiteX0" fmla="*/ 0 w 6324600"/>
              <a:gd name="connsiteY0" fmla="*/ 0 h 6858000"/>
              <a:gd name="connsiteX1" fmla="*/ 6324600 w 6324600"/>
              <a:gd name="connsiteY1" fmla="*/ 9525 h 6858000"/>
              <a:gd name="connsiteX2" fmla="*/ 2857500 w 6324600"/>
              <a:gd name="connsiteY2" fmla="*/ 6829425 h 6858000"/>
              <a:gd name="connsiteX3" fmla="*/ 0 w 6324600"/>
              <a:gd name="connsiteY3" fmla="*/ 6858000 h 6858000"/>
              <a:gd name="connsiteX4" fmla="*/ 0 w 6324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4600" h="6858000">
                <a:moveTo>
                  <a:pt x="0" y="0"/>
                </a:moveTo>
                <a:lnTo>
                  <a:pt x="6324600" y="9525"/>
                </a:lnTo>
                <a:lnTo>
                  <a:pt x="2857500" y="6829425"/>
                </a:lnTo>
                <a:lnTo>
                  <a:pt x="0" y="6858000"/>
                </a:lnTo>
                <a:lnTo>
                  <a:pt x="0" y="0"/>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BC6982-91EE-4EF8-A6F1-E9425463A72A}"/>
              </a:ext>
            </a:extLst>
          </p:cNvPr>
          <p:cNvSpPr/>
          <p:nvPr/>
        </p:nvSpPr>
        <p:spPr>
          <a:xfrm>
            <a:off x="-1" y="-1"/>
            <a:ext cx="6324600" cy="6867525"/>
          </a:xfrm>
          <a:custGeom>
            <a:avLst/>
            <a:gdLst>
              <a:gd name="connsiteX0" fmla="*/ 0 w 3800475"/>
              <a:gd name="connsiteY0" fmla="*/ 0 h 6858000"/>
              <a:gd name="connsiteX1" fmla="*/ 3800475 w 3800475"/>
              <a:gd name="connsiteY1" fmla="*/ 0 h 6858000"/>
              <a:gd name="connsiteX2" fmla="*/ 3800475 w 3800475"/>
              <a:gd name="connsiteY2" fmla="*/ 6858000 h 6858000"/>
              <a:gd name="connsiteX3" fmla="*/ 0 w 3800475"/>
              <a:gd name="connsiteY3" fmla="*/ 6858000 h 6858000"/>
              <a:gd name="connsiteX4" fmla="*/ 0 w 3800475"/>
              <a:gd name="connsiteY4" fmla="*/ 0 h 6858000"/>
              <a:gd name="connsiteX0" fmla="*/ 0 w 6981825"/>
              <a:gd name="connsiteY0" fmla="*/ 0 h 6858000"/>
              <a:gd name="connsiteX1" fmla="*/ 6981825 w 6981825"/>
              <a:gd name="connsiteY1" fmla="*/ 9525 h 6858000"/>
              <a:gd name="connsiteX2" fmla="*/ 3800475 w 6981825"/>
              <a:gd name="connsiteY2" fmla="*/ 6858000 h 6858000"/>
              <a:gd name="connsiteX3" fmla="*/ 0 w 6981825"/>
              <a:gd name="connsiteY3" fmla="*/ 6858000 h 6858000"/>
              <a:gd name="connsiteX4" fmla="*/ 0 w 6981825"/>
              <a:gd name="connsiteY4" fmla="*/ 0 h 6858000"/>
              <a:gd name="connsiteX0" fmla="*/ 0 w 6981825"/>
              <a:gd name="connsiteY0" fmla="*/ 0 h 6858000"/>
              <a:gd name="connsiteX1" fmla="*/ 6981825 w 6981825"/>
              <a:gd name="connsiteY1" fmla="*/ 9525 h 6858000"/>
              <a:gd name="connsiteX2" fmla="*/ 3800475 w 6981825"/>
              <a:gd name="connsiteY2" fmla="*/ 6858000 h 6858000"/>
              <a:gd name="connsiteX3" fmla="*/ 0 w 6981825"/>
              <a:gd name="connsiteY3" fmla="*/ 6858000 h 6858000"/>
              <a:gd name="connsiteX4" fmla="*/ 0 w 6981825"/>
              <a:gd name="connsiteY4" fmla="*/ 0 h 6858000"/>
              <a:gd name="connsiteX0" fmla="*/ 0 w 6324600"/>
              <a:gd name="connsiteY0" fmla="*/ 0 h 6858000"/>
              <a:gd name="connsiteX1" fmla="*/ 6324600 w 6324600"/>
              <a:gd name="connsiteY1" fmla="*/ 9525 h 6858000"/>
              <a:gd name="connsiteX2" fmla="*/ 3800475 w 6324600"/>
              <a:gd name="connsiteY2" fmla="*/ 6858000 h 6858000"/>
              <a:gd name="connsiteX3" fmla="*/ 0 w 6324600"/>
              <a:gd name="connsiteY3" fmla="*/ 6858000 h 6858000"/>
              <a:gd name="connsiteX4" fmla="*/ 0 w 6324600"/>
              <a:gd name="connsiteY4" fmla="*/ 0 h 6858000"/>
              <a:gd name="connsiteX0" fmla="*/ 0 w 6324600"/>
              <a:gd name="connsiteY0" fmla="*/ 0 h 6858000"/>
              <a:gd name="connsiteX1" fmla="*/ 6324600 w 6324600"/>
              <a:gd name="connsiteY1" fmla="*/ 9525 h 6858000"/>
              <a:gd name="connsiteX2" fmla="*/ 2895600 w 6324600"/>
              <a:gd name="connsiteY2" fmla="*/ 6819900 h 6858000"/>
              <a:gd name="connsiteX3" fmla="*/ 0 w 6324600"/>
              <a:gd name="connsiteY3" fmla="*/ 6858000 h 6858000"/>
              <a:gd name="connsiteX4" fmla="*/ 0 w 6324600"/>
              <a:gd name="connsiteY4" fmla="*/ 0 h 6858000"/>
              <a:gd name="connsiteX0" fmla="*/ 0 w 6324600"/>
              <a:gd name="connsiteY0" fmla="*/ 0 h 6858000"/>
              <a:gd name="connsiteX1" fmla="*/ 6324600 w 6324600"/>
              <a:gd name="connsiteY1" fmla="*/ 9525 h 6858000"/>
              <a:gd name="connsiteX2" fmla="*/ 2886075 w 6324600"/>
              <a:gd name="connsiteY2" fmla="*/ 6829412 h 6858000"/>
              <a:gd name="connsiteX3" fmla="*/ 0 w 6324600"/>
              <a:gd name="connsiteY3" fmla="*/ 6858000 h 6858000"/>
              <a:gd name="connsiteX4" fmla="*/ 0 w 6324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4600" h="6858000">
                <a:moveTo>
                  <a:pt x="0" y="0"/>
                </a:moveTo>
                <a:lnTo>
                  <a:pt x="6324600" y="9525"/>
                </a:lnTo>
                <a:lnTo>
                  <a:pt x="2886075" y="6829412"/>
                </a:lnTo>
                <a:lnTo>
                  <a:pt x="0" y="6858000"/>
                </a:lnTo>
                <a:lnTo>
                  <a:pt x="0" y="0"/>
                </a:lnTo>
                <a:close/>
              </a:path>
            </a:pathLst>
          </a:custGeom>
          <a:solidFill>
            <a:srgbClr val="231F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Krannert School of Management - Purdue Krannert">
            <a:extLst>
              <a:ext uri="{FF2B5EF4-FFF2-40B4-BE49-F238E27FC236}">
                <a16:creationId xmlns:a16="http://schemas.microsoft.com/office/drawing/2014/main" id="{CF4512B2-1000-4887-9CA3-0BB7BAF39C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45077" y="855740"/>
            <a:ext cx="4416894" cy="15986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University Book Store - Home | Facebook">
            <a:extLst>
              <a:ext uri="{FF2B5EF4-FFF2-40B4-BE49-F238E27FC236}">
                <a16:creationId xmlns:a16="http://schemas.microsoft.com/office/drawing/2014/main" id="{B3B68D37-66F7-47FA-AABA-02E1AF47839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24589" y="4251565"/>
            <a:ext cx="5562599" cy="210312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20;p44">
            <a:extLst>
              <a:ext uri="{FF2B5EF4-FFF2-40B4-BE49-F238E27FC236}">
                <a16:creationId xmlns:a16="http://schemas.microsoft.com/office/drawing/2014/main" id="{3106B1B6-593F-4FAF-AAB6-2B1A4441243C}"/>
              </a:ext>
            </a:extLst>
          </p:cNvPr>
          <p:cNvSpPr txBox="1">
            <a:spLocks/>
          </p:cNvSpPr>
          <p:nvPr/>
        </p:nvSpPr>
        <p:spPr>
          <a:xfrm>
            <a:off x="-1" y="665642"/>
            <a:ext cx="4772025" cy="493505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7200" dirty="0">
                <a:solidFill>
                  <a:schemeClr val="bg1"/>
                </a:solidFill>
                <a:latin typeface="+mn-lt"/>
              </a:rPr>
              <a:t>Section 3</a:t>
            </a:r>
          </a:p>
          <a:p>
            <a:r>
              <a:rPr lang="en-US" sz="7200" dirty="0">
                <a:solidFill>
                  <a:schemeClr val="bg1"/>
                </a:solidFill>
                <a:latin typeface="+mn-lt"/>
              </a:rPr>
              <a:t>Team 3</a:t>
            </a:r>
          </a:p>
          <a:p>
            <a:r>
              <a:rPr lang="en-US" dirty="0">
                <a:solidFill>
                  <a:schemeClr val="bg1"/>
                </a:solidFill>
                <a:latin typeface="+mn-lt"/>
              </a:rPr>
              <a:t>Carpe Datum</a:t>
            </a:r>
          </a:p>
        </p:txBody>
      </p:sp>
    </p:spTree>
    <p:extLst>
      <p:ext uri="{BB962C8B-B14F-4D97-AF65-F5344CB8AC3E}">
        <p14:creationId xmlns:p14="http://schemas.microsoft.com/office/powerpoint/2010/main" val="1066695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subTitle" idx="1"/>
          </p:nvPr>
        </p:nvSpPr>
        <p:spPr>
          <a:xfrm>
            <a:off x="2213484"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Key Insights and Highlights</a:t>
            </a:r>
            <a:endParaRPr>
              <a:solidFill>
                <a:schemeClr val="tx1">
                  <a:lumMod val="65000"/>
                  <a:lumOff val="35000"/>
                </a:schemeClr>
              </a:solidFill>
            </a:endParaRPr>
          </a:p>
        </p:txBody>
      </p:sp>
      <p:sp>
        <p:nvSpPr>
          <p:cNvPr id="509" name="Google Shape;509;p44"/>
          <p:cNvSpPr txBox="1">
            <a:spLocks noGrp="1"/>
          </p:cNvSpPr>
          <p:nvPr>
            <p:ph type="title"/>
          </p:nvPr>
        </p:nvSpPr>
        <p:spPr>
          <a:xfrm>
            <a:off x="2213503" y="2121833"/>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Executive Summary</a:t>
            </a:r>
            <a:endParaRPr>
              <a:solidFill>
                <a:schemeClr val="bg1">
                  <a:lumMod val="50000"/>
                </a:schemeClr>
              </a:solidFill>
            </a:endParaRPr>
          </a:p>
        </p:txBody>
      </p:sp>
      <p:sp>
        <p:nvSpPr>
          <p:cNvPr id="511" name="Google Shape;511;p44"/>
          <p:cNvSpPr txBox="1">
            <a:spLocks noGrp="1"/>
          </p:cNvSpPr>
          <p:nvPr>
            <p:ph type="subTitle" idx="3"/>
          </p:nvPr>
        </p:nvSpPr>
        <p:spPr>
          <a:xfrm>
            <a:off x="2213484"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Tools and Techniques</a:t>
            </a:r>
            <a:endParaRPr>
              <a:solidFill>
                <a:schemeClr val="tx1">
                  <a:lumMod val="65000"/>
                  <a:lumOff val="35000"/>
                </a:schemeClr>
              </a:solidFill>
            </a:endParaRPr>
          </a:p>
        </p:txBody>
      </p:sp>
      <p:sp>
        <p:nvSpPr>
          <p:cNvPr id="512" name="Google Shape;512;p44"/>
          <p:cNvSpPr txBox="1">
            <a:spLocks noGrp="1"/>
          </p:cNvSpPr>
          <p:nvPr>
            <p:ph type="title" idx="4"/>
          </p:nvPr>
        </p:nvSpPr>
        <p:spPr>
          <a:xfrm>
            <a:off x="2213503" y="4386867"/>
            <a:ext cx="2892000" cy="487600"/>
          </a:xfrm>
          <a:prstGeom prst="rect">
            <a:avLst/>
          </a:prstGeom>
        </p:spPr>
        <p:txBody>
          <a:bodyPr spcFirstLastPara="1" vert="horz" wrap="square" lIns="121900" tIns="121900" rIns="121900" bIns="121900" rtlCol="0" anchor="ctr" anchorCtr="0">
            <a:noAutofit/>
          </a:bodyPr>
          <a:lstStyle/>
          <a:p>
            <a:r>
              <a:rPr lang="en">
                <a:solidFill>
                  <a:srgbClr val="3070AA"/>
                </a:solidFill>
              </a:rPr>
              <a:t>Case Analysis</a:t>
            </a:r>
            <a:endParaRPr>
              <a:solidFill>
                <a:srgbClr val="3070AA"/>
              </a:solidFill>
            </a:endParaRPr>
          </a:p>
        </p:txBody>
      </p:sp>
      <p:sp>
        <p:nvSpPr>
          <p:cNvPr id="514" name="Google Shape;514;p44"/>
          <p:cNvSpPr txBox="1">
            <a:spLocks noGrp="1"/>
          </p:cNvSpPr>
          <p:nvPr>
            <p:ph type="subTitle" idx="6"/>
          </p:nvPr>
        </p:nvSpPr>
        <p:spPr>
          <a:xfrm>
            <a:off x="7980417"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Current Issues and Pain Points</a:t>
            </a:r>
            <a:endParaRPr>
              <a:solidFill>
                <a:schemeClr val="tx1">
                  <a:lumMod val="65000"/>
                  <a:lumOff val="35000"/>
                </a:schemeClr>
              </a:solidFill>
            </a:endParaRPr>
          </a:p>
        </p:txBody>
      </p:sp>
      <p:sp>
        <p:nvSpPr>
          <p:cNvPr id="515" name="Google Shape;515;p44"/>
          <p:cNvSpPr txBox="1">
            <a:spLocks noGrp="1"/>
          </p:cNvSpPr>
          <p:nvPr>
            <p:ph type="title" idx="7"/>
          </p:nvPr>
        </p:nvSpPr>
        <p:spPr>
          <a:xfrm>
            <a:off x="7980436" y="2121833"/>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Problem Statement</a:t>
            </a:r>
            <a:endParaRPr>
              <a:solidFill>
                <a:schemeClr val="bg1">
                  <a:lumMod val="50000"/>
                </a:schemeClr>
              </a:solidFill>
            </a:endParaRPr>
          </a:p>
        </p:txBody>
      </p:sp>
      <p:sp>
        <p:nvSpPr>
          <p:cNvPr id="517" name="Google Shape;517;p44"/>
          <p:cNvSpPr txBox="1">
            <a:spLocks noGrp="1"/>
          </p:cNvSpPr>
          <p:nvPr>
            <p:ph type="subTitle" idx="9"/>
          </p:nvPr>
        </p:nvSpPr>
        <p:spPr>
          <a:xfrm>
            <a:off x="7980417"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Solutions, Analysis and Impact</a:t>
            </a:r>
            <a:endParaRPr>
              <a:solidFill>
                <a:schemeClr val="tx1">
                  <a:lumMod val="65000"/>
                  <a:lumOff val="35000"/>
                </a:schemeClr>
              </a:solidFill>
            </a:endParaRPr>
          </a:p>
        </p:txBody>
      </p:sp>
      <p:sp>
        <p:nvSpPr>
          <p:cNvPr id="518" name="Google Shape;518;p44"/>
          <p:cNvSpPr txBox="1">
            <a:spLocks noGrp="1"/>
          </p:cNvSpPr>
          <p:nvPr>
            <p:ph type="title" idx="13"/>
          </p:nvPr>
        </p:nvSpPr>
        <p:spPr>
          <a:xfrm>
            <a:off x="7980436" y="4386867"/>
            <a:ext cx="3354314"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Recommendations</a:t>
            </a:r>
            <a:endParaRPr>
              <a:solidFill>
                <a:schemeClr val="bg1">
                  <a:lumMod val="50000"/>
                </a:schemeClr>
              </a:solidFill>
            </a:endParaRPr>
          </a:p>
        </p:txBody>
      </p:sp>
      <p:pic>
        <p:nvPicPr>
          <p:cNvPr id="11" name="Picture 10" descr="Shape&#10;&#10;Description automatically generated with low confidence">
            <a:extLst>
              <a:ext uri="{FF2B5EF4-FFF2-40B4-BE49-F238E27FC236}">
                <a16:creationId xmlns:a16="http://schemas.microsoft.com/office/drawing/2014/main" id="{55E37D65-13C3-42A0-8979-4014AE6FB8B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75254" y="1908433"/>
            <a:ext cx="914400" cy="91440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9A315BD8-1EAB-45BA-B740-6BBC3D6D31A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75254" y="4417267"/>
            <a:ext cx="914400" cy="9144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CAD36A6D-F8F9-4C7A-A525-69EE240F8073}"/>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8311" y="1938525"/>
            <a:ext cx="914400" cy="91440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Agenda</a:t>
            </a:r>
          </a:p>
        </p:txBody>
      </p:sp>
      <p:pic>
        <p:nvPicPr>
          <p:cNvPr id="21" name="Picture 20" descr="Shape&#10;&#10;Description automatically generated with low confidence">
            <a:extLst>
              <a:ext uri="{FF2B5EF4-FFF2-40B4-BE49-F238E27FC236}">
                <a16:creationId xmlns:a16="http://schemas.microsoft.com/office/drawing/2014/main" id="{B88A1E0E-8DF2-4F35-A70B-B58FDF04D902}"/>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08311" y="4386867"/>
            <a:ext cx="914400" cy="914400"/>
          </a:xfrm>
          <a:prstGeom prst="rect">
            <a:avLst/>
          </a:prstGeom>
        </p:spPr>
      </p:pic>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7">
            <a:duotone>
              <a:prstClr val="black"/>
              <a:srgbClr val="DFDCD4">
                <a:tint val="45000"/>
                <a:satMod val="400000"/>
              </a:srgbClr>
            </a:duotone>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04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Data Requirements</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434C9922-DE0D-459F-87F8-5D19129FAD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99" y="2321500"/>
            <a:ext cx="2926080" cy="2926080"/>
          </a:xfrm>
          <a:prstGeom prst="rect">
            <a:avLst/>
          </a:prstGeom>
        </p:spPr>
      </p:pic>
      <p:sp>
        <p:nvSpPr>
          <p:cNvPr id="4" name="Rectangle: Rounded Corners 3">
            <a:extLst>
              <a:ext uri="{FF2B5EF4-FFF2-40B4-BE49-F238E27FC236}">
                <a16:creationId xmlns:a16="http://schemas.microsoft.com/office/drawing/2014/main" id="{7EC63AB2-6E31-4FD9-9759-00475063E4FF}"/>
              </a:ext>
            </a:extLst>
          </p:cNvPr>
          <p:cNvSpPr/>
          <p:nvPr/>
        </p:nvSpPr>
        <p:spPr>
          <a:xfrm>
            <a:off x="4712135" y="1519773"/>
            <a:ext cx="2222500" cy="72359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Employees</a:t>
            </a:r>
          </a:p>
        </p:txBody>
      </p:sp>
      <p:sp>
        <p:nvSpPr>
          <p:cNvPr id="5" name="Oval 4">
            <a:extLst>
              <a:ext uri="{FF2B5EF4-FFF2-40B4-BE49-F238E27FC236}">
                <a16:creationId xmlns:a16="http://schemas.microsoft.com/office/drawing/2014/main" id="{80FEDACD-7671-4B89-94F1-92C58E873527}"/>
              </a:ext>
            </a:extLst>
          </p:cNvPr>
          <p:cNvSpPr/>
          <p:nvPr/>
        </p:nvSpPr>
        <p:spPr>
          <a:xfrm>
            <a:off x="6489700" y="3169039"/>
            <a:ext cx="1828800" cy="18288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University Book Store</a:t>
            </a:r>
          </a:p>
        </p:txBody>
      </p:sp>
      <p:sp>
        <p:nvSpPr>
          <p:cNvPr id="11" name="Rectangle: Rounded Corners 10">
            <a:extLst>
              <a:ext uri="{FF2B5EF4-FFF2-40B4-BE49-F238E27FC236}">
                <a16:creationId xmlns:a16="http://schemas.microsoft.com/office/drawing/2014/main" id="{3192E305-6DB3-4EAC-9A16-ED534E394587}"/>
              </a:ext>
            </a:extLst>
          </p:cNvPr>
          <p:cNvSpPr/>
          <p:nvPr/>
        </p:nvSpPr>
        <p:spPr>
          <a:xfrm>
            <a:off x="8114428" y="1543951"/>
            <a:ext cx="2222500" cy="7235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Customers</a:t>
            </a:r>
          </a:p>
        </p:txBody>
      </p:sp>
      <p:sp>
        <p:nvSpPr>
          <p:cNvPr id="12" name="Rectangle: Rounded Corners 11">
            <a:extLst>
              <a:ext uri="{FF2B5EF4-FFF2-40B4-BE49-F238E27FC236}">
                <a16:creationId xmlns:a16="http://schemas.microsoft.com/office/drawing/2014/main" id="{3C3CC7F7-FBC9-4C2F-A7AA-C5CBA5D417C1}"/>
              </a:ext>
            </a:extLst>
          </p:cNvPr>
          <p:cNvSpPr/>
          <p:nvPr/>
        </p:nvSpPr>
        <p:spPr>
          <a:xfrm>
            <a:off x="9715801" y="2835275"/>
            <a:ext cx="2222500" cy="72359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Vendors</a:t>
            </a:r>
          </a:p>
        </p:txBody>
      </p:sp>
      <p:sp>
        <p:nvSpPr>
          <p:cNvPr id="13" name="Rectangle: Rounded Corners 12">
            <a:extLst>
              <a:ext uri="{FF2B5EF4-FFF2-40B4-BE49-F238E27FC236}">
                <a16:creationId xmlns:a16="http://schemas.microsoft.com/office/drawing/2014/main" id="{B1F53D99-0E57-4E5C-841B-6494AF78CB6E}"/>
              </a:ext>
            </a:extLst>
          </p:cNvPr>
          <p:cNvSpPr/>
          <p:nvPr/>
        </p:nvSpPr>
        <p:spPr>
          <a:xfrm>
            <a:off x="9225678" y="4312082"/>
            <a:ext cx="2222500" cy="72359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Items</a:t>
            </a:r>
          </a:p>
        </p:txBody>
      </p:sp>
      <p:sp>
        <p:nvSpPr>
          <p:cNvPr id="14" name="Rectangle: Rounded Corners 13">
            <a:extLst>
              <a:ext uri="{FF2B5EF4-FFF2-40B4-BE49-F238E27FC236}">
                <a16:creationId xmlns:a16="http://schemas.microsoft.com/office/drawing/2014/main" id="{ACC4A9F6-E2F6-441B-8DA5-0C9212ADDDD9}"/>
              </a:ext>
            </a:extLst>
          </p:cNvPr>
          <p:cNvSpPr/>
          <p:nvPr/>
        </p:nvSpPr>
        <p:spPr>
          <a:xfrm>
            <a:off x="8114428" y="5765144"/>
            <a:ext cx="2222500" cy="7235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Channel</a:t>
            </a:r>
          </a:p>
        </p:txBody>
      </p:sp>
      <p:sp>
        <p:nvSpPr>
          <p:cNvPr id="15" name="Rectangle: Rounded Corners 14">
            <a:extLst>
              <a:ext uri="{FF2B5EF4-FFF2-40B4-BE49-F238E27FC236}">
                <a16:creationId xmlns:a16="http://schemas.microsoft.com/office/drawing/2014/main" id="{2615942F-076E-49A6-8663-23C361049837}"/>
              </a:ext>
            </a:extLst>
          </p:cNvPr>
          <p:cNvSpPr/>
          <p:nvPr/>
        </p:nvSpPr>
        <p:spPr>
          <a:xfrm>
            <a:off x="4535023" y="5757538"/>
            <a:ext cx="2222500" cy="7235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Inventory Management</a:t>
            </a:r>
          </a:p>
        </p:txBody>
      </p:sp>
      <p:sp>
        <p:nvSpPr>
          <p:cNvPr id="16" name="Rectangle: Rounded Corners 15">
            <a:extLst>
              <a:ext uri="{FF2B5EF4-FFF2-40B4-BE49-F238E27FC236}">
                <a16:creationId xmlns:a16="http://schemas.microsoft.com/office/drawing/2014/main" id="{0FE25B0D-7B5D-4280-A435-EAC8C776BD2D}"/>
              </a:ext>
            </a:extLst>
          </p:cNvPr>
          <p:cNvSpPr/>
          <p:nvPr/>
        </p:nvSpPr>
        <p:spPr>
          <a:xfrm>
            <a:off x="3629507" y="4256192"/>
            <a:ext cx="2222500" cy="72359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Promotions</a:t>
            </a:r>
          </a:p>
        </p:txBody>
      </p:sp>
      <p:sp>
        <p:nvSpPr>
          <p:cNvPr id="17" name="Rectangle: Rounded Corners 16">
            <a:extLst>
              <a:ext uri="{FF2B5EF4-FFF2-40B4-BE49-F238E27FC236}">
                <a16:creationId xmlns:a16="http://schemas.microsoft.com/office/drawing/2014/main" id="{61C467FA-3636-4F9D-BE0C-ED2299BF68C7}"/>
              </a:ext>
            </a:extLst>
          </p:cNvPr>
          <p:cNvSpPr/>
          <p:nvPr/>
        </p:nvSpPr>
        <p:spPr>
          <a:xfrm>
            <a:off x="3142999" y="2779622"/>
            <a:ext cx="2222500" cy="723595"/>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Orders</a:t>
            </a:r>
          </a:p>
        </p:txBody>
      </p:sp>
      <p:cxnSp>
        <p:nvCxnSpPr>
          <p:cNvPr id="9" name="Connector: Curved 8">
            <a:extLst>
              <a:ext uri="{FF2B5EF4-FFF2-40B4-BE49-F238E27FC236}">
                <a16:creationId xmlns:a16="http://schemas.microsoft.com/office/drawing/2014/main" id="{909270EB-6F07-4B75-AB78-EF16485A9F9D}"/>
              </a:ext>
            </a:extLst>
          </p:cNvPr>
          <p:cNvCxnSpPr>
            <a:cxnSpLocks/>
            <a:stCxn id="5" idx="1"/>
            <a:endCxn id="4" idx="2"/>
          </p:cNvCxnSpPr>
          <p:nvPr/>
        </p:nvCxnSpPr>
        <p:spPr>
          <a:xfrm rot="16200000" flipV="1">
            <a:off x="5693708" y="2373046"/>
            <a:ext cx="1193493" cy="934137"/>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F97444B-7C1D-4310-92D3-969266EA5965}"/>
              </a:ext>
            </a:extLst>
          </p:cNvPr>
          <p:cNvCxnSpPr>
            <a:cxnSpLocks/>
            <a:stCxn id="5" idx="0"/>
            <a:endCxn id="11" idx="2"/>
          </p:cNvCxnSpPr>
          <p:nvPr/>
        </p:nvCxnSpPr>
        <p:spPr>
          <a:xfrm rot="5400000" flipH="1" flipV="1">
            <a:off x="7864143" y="1807504"/>
            <a:ext cx="901493" cy="182157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679E4B21-8AED-4F1B-A78C-356805AD14D9}"/>
              </a:ext>
            </a:extLst>
          </p:cNvPr>
          <p:cNvCxnSpPr>
            <a:cxnSpLocks/>
            <a:stCxn id="5" idx="7"/>
            <a:endCxn id="12" idx="1"/>
          </p:cNvCxnSpPr>
          <p:nvPr/>
        </p:nvCxnSpPr>
        <p:spPr>
          <a:xfrm rot="5400000" flipH="1" flipV="1">
            <a:off x="8763345" y="2484406"/>
            <a:ext cx="239788" cy="1665123"/>
          </a:xfrm>
          <a:prstGeom prst="curvedConnector4">
            <a:avLst>
              <a:gd name="adj1" fmla="val 95334"/>
              <a:gd name="adj2" fmla="val 5804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4C6590B-5621-4A79-9A82-C88996C29B45}"/>
              </a:ext>
            </a:extLst>
          </p:cNvPr>
          <p:cNvCxnSpPr>
            <a:cxnSpLocks/>
            <a:stCxn id="5" idx="6"/>
            <a:endCxn id="13" idx="1"/>
          </p:cNvCxnSpPr>
          <p:nvPr/>
        </p:nvCxnSpPr>
        <p:spPr>
          <a:xfrm>
            <a:off x="8318500" y="4083439"/>
            <a:ext cx="907178" cy="590441"/>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27AB5F99-CF09-4986-A4B6-1F75F0F5B149}"/>
              </a:ext>
            </a:extLst>
          </p:cNvPr>
          <p:cNvCxnSpPr>
            <a:cxnSpLocks/>
            <a:stCxn id="5" idx="5"/>
            <a:endCxn id="14" idx="0"/>
          </p:cNvCxnSpPr>
          <p:nvPr/>
        </p:nvCxnSpPr>
        <p:spPr>
          <a:xfrm rot="16200000" flipH="1">
            <a:off x="8120615" y="4660080"/>
            <a:ext cx="1035127" cy="117500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6CC34AE-A1EB-4066-987F-43880F329217}"/>
              </a:ext>
            </a:extLst>
          </p:cNvPr>
          <p:cNvCxnSpPr>
            <a:cxnSpLocks/>
            <a:stCxn id="5" idx="4"/>
            <a:endCxn id="15" idx="0"/>
          </p:cNvCxnSpPr>
          <p:nvPr/>
        </p:nvCxnSpPr>
        <p:spPr>
          <a:xfrm rot="5400000">
            <a:off x="6145338" y="4498775"/>
            <a:ext cx="759699" cy="1757827"/>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E517F32-3989-410A-9C10-B4B2F1D66744}"/>
              </a:ext>
            </a:extLst>
          </p:cNvPr>
          <p:cNvCxnSpPr>
            <a:cxnSpLocks/>
            <a:stCxn id="5" idx="3"/>
            <a:endCxn id="16" idx="3"/>
          </p:cNvCxnSpPr>
          <p:nvPr/>
        </p:nvCxnSpPr>
        <p:spPr>
          <a:xfrm rot="5400000" flipH="1">
            <a:off x="6248751" y="4221247"/>
            <a:ext cx="112027" cy="905515"/>
          </a:xfrm>
          <a:prstGeom prst="curvedConnector4">
            <a:avLst>
              <a:gd name="adj1" fmla="val -204058"/>
              <a:gd name="adj2" fmla="val 6478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345A42C2-9100-4254-A310-A6F58302153B}"/>
              </a:ext>
            </a:extLst>
          </p:cNvPr>
          <p:cNvCxnSpPr>
            <a:cxnSpLocks/>
            <a:stCxn id="5" idx="2"/>
            <a:endCxn id="17" idx="3"/>
          </p:cNvCxnSpPr>
          <p:nvPr/>
        </p:nvCxnSpPr>
        <p:spPr>
          <a:xfrm rot="10800000">
            <a:off x="5365500" y="3141421"/>
            <a:ext cx="1124201" cy="942019"/>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01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68EED9-AFDA-784A-8CE8-60BFCA6870E8}"/>
              </a:ext>
            </a:extLst>
          </p:cNvPr>
          <p:cNvSpPr>
            <a:spLocks noGrp="1"/>
          </p:cNvSpPr>
          <p:nvPr>
            <p:ph idx="1"/>
          </p:nvPr>
        </p:nvSpPr>
        <p:spPr>
          <a:xfrm>
            <a:off x="3329391" y="3976718"/>
            <a:ext cx="2539239" cy="2456014"/>
          </a:xfrm>
          <a:prstGeom prst="round2Diag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nSpc>
                <a:spcPct val="150000"/>
              </a:lnSpc>
            </a:pPr>
            <a:r>
              <a:rPr lang="en-US" sz="1600"/>
              <a:t>Values in a row are indivisible / atomic</a:t>
            </a:r>
          </a:p>
          <a:p>
            <a:pPr>
              <a:lnSpc>
                <a:spcPct val="150000"/>
              </a:lnSpc>
            </a:pPr>
            <a:r>
              <a:rPr lang="en-US" sz="1600"/>
              <a:t>There are no multi-valued or composite attributes.</a:t>
            </a:r>
          </a:p>
        </p:txBody>
      </p:sp>
      <p:sp>
        <p:nvSpPr>
          <p:cNvPr id="7" name="Rectangle: Diagonal Corners Rounded 6">
            <a:extLst>
              <a:ext uri="{FF2B5EF4-FFF2-40B4-BE49-F238E27FC236}">
                <a16:creationId xmlns:a16="http://schemas.microsoft.com/office/drawing/2014/main" id="{307784E9-6ABC-F542-8489-25912FFCCAC5}"/>
              </a:ext>
            </a:extLst>
          </p:cNvPr>
          <p:cNvSpPr/>
          <p:nvPr/>
        </p:nvSpPr>
        <p:spPr>
          <a:xfrm>
            <a:off x="6377306" y="3976718"/>
            <a:ext cx="2592585" cy="2503487"/>
          </a:xfrm>
          <a:prstGeom prst="round2Diag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z="1600"/>
              <a:t>Table in 1NF form</a:t>
            </a:r>
          </a:p>
          <a:p>
            <a:pPr marL="285750" indent="-285750">
              <a:lnSpc>
                <a:spcPct val="150000"/>
              </a:lnSpc>
              <a:buFont typeface="Arial" panose="020B0604020202020204" pitchFamily="34" charset="0"/>
              <a:buChar char="•"/>
            </a:pPr>
            <a:r>
              <a:rPr lang="en-US" sz="1600"/>
              <a:t>Every non-key attribute is FULLY functionally dependent on the entire primary key</a:t>
            </a:r>
          </a:p>
          <a:p>
            <a:pPr marL="285750" indent="-285750">
              <a:lnSpc>
                <a:spcPct val="150000"/>
              </a:lnSpc>
              <a:buFont typeface="Arial" panose="020B0604020202020204" pitchFamily="34" charset="0"/>
              <a:buChar char="•"/>
            </a:pPr>
            <a:r>
              <a:rPr lang="en-US" sz="1600"/>
              <a:t>No partial dependencies</a:t>
            </a:r>
          </a:p>
          <a:p>
            <a:pPr marL="0" marR="0" lvl="0" indent="0" algn="ctr" defTabSz="4572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8" name="Rectangle: Diagonal Corners Rounded 7">
            <a:extLst>
              <a:ext uri="{FF2B5EF4-FFF2-40B4-BE49-F238E27FC236}">
                <a16:creationId xmlns:a16="http://schemas.microsoft.com/office/drawing/2014/main" id="{5D11A767-2EF9-AE46-AC60-8491F4E3A656}"/>
              </a:ext>
            </a:extLst>
          </p:cNvPr>
          <p:cNvSpPr/>
          <p:nvPr/>
        </p:nvSpPr>
        <p:spPr>
          <a:xfrm>
            <a:off x="9478566" y="3976718"/>
            <a:ext cx="2592585" cy="2503487"/>
          </a:xfrm>
          <a:prstGeom prst="round2Diag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z="1600"/>
              <a:t>Table in 2NF</a:t>
            </a:r>
          </a:p>
          <a:p>
            <a:pPr marL="285750" indent="-285750">
              <a:lnSpc>
                <a:spcPct val="150000"/>
              </a:lnSpc>
              <a:buFont typeface="Arial" panose="020B0604020202020204" pitchFamily="34" charset="0"/>
              <a:buChar char="•"/>
            </a:pPr>
            <a:r>
              <a:rPr lang="en-US" sz="1600"/>
              <a:t>No transitive dependency for non-key attributes</a:t>
            </a:r>
          </a:p>
          <a:p>
            <a:pPr marL="285750" indent="-285750">
              <a:lnSpc>
                <a:spcPct val="150000"/>
              </a:lnSpc>
              <a:buFont typeface="Arial" panose="020B0604020202020204" pitchFamily="34" charset="0"/>
              <a:buChar char="•"/>
            </a:pPr>
            <a:r>
              <a:rPr lang="en-US" sz="1600"/>
              <a:t>3NF eliminates transitive dependencies on primary key</a:t>
            </a:r>
          </a:p>
          <a:p>
            <a:pPr marL="0" marR="0" lvl="0" indent="0" algn="ctr" defTabSz="4572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19" name="Rectangle: Rounded Corners 18">
            <a:extLst>
              <a:ext uri="{FF2B5EF4-FFF2-40B4-BE49-F238E27FC236}">
                <a16:creationId xmlns:a16="http://schemas.microsoft.com/office/drawing/2014/main" id="{93C308BA-7E9D-9043-AC59-9A9F777FC8DE}"/>
              </a:ext>
            </a:extLst>
          </p:cNvPr>
          <p:cNvSpPr/>
          <p:nvPr/>
        </p:nvSpPr>
        <p:spPr>
          <a:xfrm>
            <a:off x="3435463" y="2319607"/>
            <a:ext cx="2283619" cy="154301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3200">
                <a:solidFill>
                  <a:schemeClr val="tx1"/>
                </a:solidFill>
              </a:rPr>
              <a:t>1NF</a:t>
            </a:r>
          </a:p>
          <a:p>
            <a:pPr lvl="0" algn="ctr" defTabSz="457200">
              <a:defRPr/>
            </a:pPr>
            <a:endParaRPr kumimoji="0" lang="en-US" sz="3200" b="0" i="0" u="none" strike="noStrike" kern="1200" cap="none" spc="0" normalizeH="0" baseline="0" noProof="0">
              <a:ln>
                <a:noFill/>
              </a:ln>
              <a:solidFill>
                <a:schemeClr val="tx1"/>
              </a:solidFill>
              <a:effectLst/>
              <a:uLnTx/>
              <a:uFillTx/>
              <a:latin typeface="Gill Sans MT" panose="020B0502020104020203"/>
              <a:ea typeface="+mn-ea"/>
              <a:cs typeface="+mn-cs"/>
            </a:endParaRPr>
          </a:p>
          <a:p>
            <a:pPr lvl="0" algn="ctr" defTabSz="457200">
              <a:defRPr/>
            </a:pPr>
            <a:endParaRPr kumimoji="0" lang="en-US" sz="32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20" name="Picture 19">
            <a:extLst>
              <a:ext uri="{FF2B5EF4-FFF2-40B4-BE49-F238E27FC236}">
                <a16:creationId xmlns:a16="http://schemas.microsoft.com/office/drawing/2014/main" id="{3AAEB774-6FC6-7046-8044-1F4888549B6C}"/>
              </a:ext>
            </a:extLst>
          </p:cNvPr>
          <p:cNvPicPr>
            <a:picLocks noChangeAspect="1"/>
          </p:cNvPicPr>
          <p:nvPr/>
        </p:nvPicPr>
        <p:blipFill>
          <a:blip r:embed="rId2">
            <a:duotone>
              <a:schemeClr val="accent1">
                <a:shade val="45000"/>
                <a:satMod val="135000"/>
              </a:schemeClr>
              <a:prstClr val="white"/>
            </a:duotone>
          </a:blip>
          <a:stretch>
            <a:fillRect/>
          </a:stretch>
        </p:blipFill>
        <p:spPr>
          <a:xfrm>
            <a:off x="4764841" y="2957654"/>
            <a:ext cx="846289" cy="839518"/>
          </a:xfrm>
          <a:prstGeom prst="rect">
            <a:avLst/>
          </a:prstGeom>
        </p:spPr>
      </p:pic>
      <p:pic>
        <p:nvPicPr>
          <p:cNvPr id="21" name="Picture 20">
            <a:extLst>
              <a:ext uri="{FF2B5EF4-FFF2-40B4-BE49-F238E27FC236}">
                <a16:creationId xmlns:a16="http://schemas.microsoft.com/office/drawing/2014/main" id="{CC834C90-876D-7E40-9401-C96EA66AF5BF}"/>
              </a:ext>
            </a:extLst>
          </p:cNvPr>
          <p:cNvPicPr>
            <a:picLocks noChangeAspect="1"/>
          </p:cNvPicPr>
          <p:nvPr/>
        </p:nvPicPr>
        <p:blipFill>
          <a:blip r:embed="rId3">
            <a:duotone>
              <a:schemeClr val="accent1">
                <a:shade val="45000"/>
                <a:satMod val="135000"/>
              </a:schemeClr>
              <a:prstClr val="white"/>
            </a:duotone>
          </a:blip>
          <a:stretch>
            <a:fillRect/>
          </a:stretch>
        </p:blipFill>
        <p:spPr>
          <a:xfrm>
            <a:off x="3502760" y="2941619"/>
            <a:ext cx="1194784" cy="801692"/>
          </a:xfrm>
          <a:prstGeom prst="rect">
            <a:avLst/>
          </a:prstGeom>
        </p:spPr>
      </p:pic>
      <p:sp>
        <p:nvSpPr>
          <p:cNvPr id="24" name="Rectangle: Rounded Corners 23">
            <a:extLst>
              <a:ext uri="{FF2B5EF4-FFF2-40B4-BE49-F238E27FC236}">
                <a16:creationId xmlns:a16="http://schemas.microsoft.com/office/drawing/2014/main" id="{A5DB5CAD-B7AE-F04E-A5BB-0DD34E96C350}"/>
              </a:ext>
            </a:extLst>
          </p:cNvPr>
          <p:cNvSpPr/>
          <p:nvPr/>
        </p:nvSpPr>
        <p:spPr>
          <a:xfrm>
            <a:off x="6517625" y="2319607"/>
            <a:ext cx="2294926" cy="156206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200">
                <a:solidFill>
                  <a:schemeClr val="tx1"/>
                </a:solidFill>
              </a:rPr>
              <a:t>2NF</a:t>
            </a:r>
          </a:p>
          <a:p>
            <a:pPr marL="0" marR="0" lvl="0" indent="0" defTabSz="457200" rtl="0" eaLnBrk="1" fontAlgn="auto" latinLnBrk="0" hangingPunct="1">
              <a:lnSpc>
                <a:spcPct val="100000"/>
              </a:lnSpc>
              <a:spcBef>
                <a:spcPts val="0"/>
              </a:spcBef>
              <a:spcAft>
                <a:spcPts val="0"/>
              </a:spcAft>
              <a:buClrTx/>
              <a:buSzTx/>
              <a:buFontTx/>
              <a:buNone/>
              <a:tabLst/>
              <a:defRPr/>
            </a:pPr>
            <a:endParaRPr lang="en-US" sz="3200">
              <a:solidFill>
                <a:schemeClr val="tx1"/>
              </a:solidFill>
            </a:endParaRP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chemeClr val="tx1"/>
              </a:solidFill>
              <a:effectLst/>
              <a:uLnTx/>
              <a:uFillTx/>
              <a:ea typeface="+mn-ea"/>
              <a:cs typeface="+mn-cs"/>
            </a:endParaRPr>
          </a:p>
        </p:txBody>
      </p:sp>
      <p:pic>
        <p:nvPicPr>
          <p:cNvPr id="25" name="Picture 24">
            <a:extLst>
              <a:ext uri="{FF2B5EF4-FFF2-40B4-BE49-F238E27FC236}">
                <a16:creationId xmlns:a16="http://schemas.microsoft.com/office/drawing/2014/main" id="{6EFC53FD-15D1-2445-A52A-A1789F470456}"/>
              </a:ext>
            </a:extLst>
          </p:cNvPr>
          <p:cNvPicPr>
            <a:picLocks noChangeAspect="1"/>
          </p:cNvPicPr>
          <p:nvPr/>
        </p:nvPicPr>
        <p:blipFill>
          <a:blip r:embed="rId4">
            <a:duotone>
              <a:schemeClr val="accent1">
                <a:shade val="45000"/>
                <a:satMod val="135000"/>
              </a:schemeClr>
              <a:prstClr val="white"/>
            </a:duotone>
          </a:blip>
          <a:stretch>
            <a:fillRect/>
          </a:stretch>
        </p:blipFill>
        <p:spPr>
          <a:xfrm>
            <a:off x="7195025" y="2787814"/>
            <a:ext cx="1002097" cy="1009358"/>
          </a:xfrm>
          <a:prstGeom prst="rect">
            <a:avLst/>
          </a:prstGeom>
        </p:spPr>
      </p:pic>
      <p:sp>
        <p:nvSpPr>
          <p:cNvPr id="5" name="Rectangle: Diagonal Corners Rounded 4">
            <a:extLst>
              <a:ext uri="{FF2B5EF4-FFF2-40B4-BE49-F238E27FC236}">
                <a16:creationId xmlns:a16="http://schemas.microsoft.com/office/drawing/2014/main" id="{4EB6C53B-83CC-AA47-82F6-FD113B6865FF}"/>
              </a:ext>
            </a:extLst>
          </p:cNvPr>
          <p:cNvSpPr/>
          <p:nvPr/>
        </p:nvSpPr>
        <p:spPr>
          <a:xfrm>
            <a:off x="228131" y="3976718"/>
            <a:ext cx="2592584" cy="2487613"/>
          </a:xfrm>
          <a:prstGeom prst="round2Diag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z="1600"/>
              <a:t>Tables with :</a:t>
            </a:r>
          </a:p>
          <a:p>
            <a:pPr marL="742950" lvl="1" indent="-285750">
              <a:lnSpc>
                <a:spcPct val="150000"/>
              </a:lnSpc>
              <a:buFont typeface="Arial" panose="020B0604020202020204" pitchFamily="34" charset="0"/>
              <a:buChar char="•"/>
            </a:pPr>
            <a:r>
              <a:rPr lang="en-US" sz="1600"/>
              <a:t>multi-valued</a:t>
            </a:r>
          </a:p>
          <a:p>
            <a:pPr marL="742950" lvl="1" indent="-285750">
              <a:lnSpc>
                <a:spcPct val="150000"/>
              </a:lnSpc>
              <a:buFont typeface="Arial" panose="020B0604020202020204" pitchFamily="34" charset="0"/>
              <a:buChar char="•"/>
            </a:pPr>
            <a:r>
              <a:rPr lang="en-US" sz="1600"/>
              <a:t>composite attribute</a:t>
            </a:r>
            <a:endParaRPr lang="en-US" sz="1600">
              <a:solidFill>
                <a:srgbClr val="FFFFFF"/>
              </a:solidFill>
            </a:endParaRPr>
          </a:p>
          <a:p>
            <a:pPr marL="285750" indent="-285750">
              <a:lnSpc>
                <a:spcPct val="150000"/>
              </a:lnSpc>
              <a:buFont typeface="Arial" panose="020B0604020202020204" pitchFamily="34" charset="0"/>
              <a:buChar char="•"/>
            </a:pPr>
            <a:endParaRPr lang="en-US" sz="1600"/>
          </a:p>
        </p:txBody>
      </p:sp>
      <p:sp>
        <p:nvSpPr>
          <p:cNvPr id="16" name="Rectangle: Rounded Corners 15">
            <a:extLst>
              <a:ext uri="{FF2B5EF4-FFF2-40B4-BE49-F238E27FC236}">
                <a16:creationId xmlns:a16="http://schemas.microsoft.com/office/drawing/2014/main" id="{765E51D5-43A3-6243-9AE2-A7D6D09B87B5}"/>
              </a:ext>
            </a:extLst>
          </p:cNvPr>
          <p:cNvSpPr/>
          <p:nvPr/>
        </p:nvSpPr>
        <p:spPr>
          <a:xfrm>
            <a:off x="382613" y="2271717"/>
            <a:ext cx="2294926" cy="156206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0NF</a:t>
            </a:r>
          </a:p>
          <a:p>
            <a:pPr marL="0" marR="0" lvl="0" indent="0" defTabSz="457200" rtl="0" eaLnBrk="1" fontAlgn="auto" latinLnBrk="0" hangingPunct="1">
              <a:lnSpc>
                <a:spcPct val="100000"/>
              </a:lnSpc>
              <a:spcBef>
                <a:spcPts val="0"/>
              </a:spcBef>
              <a:spcAft>
                <a:spcPts val="0"/>
              </a:spcAft>
              <a:buClrTx/>
              <a:buSzTx/>
              <a:buFontTx/>
              <a:buNone/>
              <a:tabLst/>
              <a:defRPr/>
            </a:pPr>
            <a:endParaRPr lang="en-US" sz="3200" dirty="0">
              <a:solidFill>
                <a:schemeClr val="tx1"/>
              </a:solidFill>
            </a:endParaRP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ea typeface="+mn-ea"/>
              <a:cs typeface="+mn-cs"/>
            </a:endParaRPr>
          </a:p>
        </p:txBody>
      </p:sp>
      <p:pic>
        <p:nvPicPr>
          <p:cNvPr id="26" name="Picture 25">
            <a:extLst>
              <a:ext uri="{FF2B5EF4-FFF2-40B4-BE49-F238E27FC236}">
                <a16:creationId xmlns:a16="http://schemas.microsoft.com/office/drawing/2014/main" id="{2C892BD2-E07B-4B4C-BC36-551F6495A44F}"/>
              </a:ext>
            </a:extLst>
          </p:cNvPr>
          <p:cNvPicPr>
            <a:picLocks noChangeAspect="1"/>
          </p:cNvPicPr>
          <p:nvPr/>
        </p:nvPicPr>
        <p:blipFill>
          <a:blip r:embed="rId5">
            <a:duotone>
              <a:schemeClr val="accent1">
                <a:shade val="45000"/>
                <a:satMod val="135000"/>
              </a:schemeClr>
              <a:prstClr val="white"/>
            </a:duotone>
          </a:blip>
          <a:stretch>
            <a:fillRect/>
          </a:stretch>
        </p:blipFill>
        <p:spPr>
          <a:xfrm>
            <a:off x="1127193" y="2769868"/>
            <a:ext cx="794460" cy="1011891"/>
          </a:xfrm>
          <a:prstGeom prst="rect">
            <a:avLst/>
          </a:prstGeom>
        </p:spPr>
      </p:pic>
      <p:sp>
        <p:nvSpPr>
          <p:cNvPr id="27" name="Rectangle: Rounded Corners 26">
            <a:extLst>
              <a:ext uri="{FF2B5EF4-FFF2-40B4-BE49-F238E27FC236}">
                <a16:creationId xmlns:a16="http://schemas.microsoft.com/office/drawing/2014/main" id="{A75F4465-D526-C041-9C99-18605B2263B0}"/>
              </a:ext>
            </a:extLst>
          </p:cNvPr>
          <p:cNvSpPr/>
          <p:nvPr/>
        </p:nvSpPr>
        <p:spPr>
          <a:xfrm>
            <a:off x="9611094" y="2329449"/>
            <a:ext cx="2442425" cy="1552223"/>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200">
                <a:solidFill>
                  <a:schemeClr val="tx1"/>
                </a:solidFill>
              </a:rPr>
              <a:t>3NF</a:t>
            </a:r>
          </a:p>
          <a:p>
            <a:pPr marL="0" marR="0" lvl="0" indent="0" defTabSz="457200" rtl="0" eaLnBrk="1" fontAlgn="auto" latinLnBrk="0" hangingPunct="1">
              <a:lnSpc>
                <a:spcPct val="100000"/>
              </a:lnSpc>
              <a:spcBef>
                <a:spcPts val="0"/>
              </a:spcBef>
              <a:spcAft>
                <a:spcPts val="0"/>
              </a:spcAft>
              <a:buClrTx/>
              <a:buSzTx/>
              <a:buFontTx/>
              <a:buNone/>
              <a:tabLst/>
              <a:defRPr/>
            </a:pPr>
            <a:endParaRPr lang="en-US" sz="3200">
              <a:solidFill>
                <a:schemeClr val="tx1"/>
              </a:solidFill>
            </a:endParaRP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chemeClr val="tx1"/>
              </a:solidFill>
              <a:effectLst/>
              <a:uLnTx/>
              <a:uFillTx/>
              <a:ea typeface="+mn-ea"/>
              <a:cs typeface="+mn-cs"/>
            </a:endParaRPr>
          </a:p>
        </p:txBody>
      </p:sp>
      <p:pic>
        <p:nvPicPr>
          <p:cNvPr id="31" name="Picture 30">
            <a:extLst>
              <a:ext uri="{FF2B5EF4-FFF2-40B4-BE49-F238E27FC236}">
                <a16:creationId xmlns:a16="http://schemas.microsoft.com/office/drawing/2014/main" id="{E392BEC3-2378-8747-9A90-6939F0DE39C0}"/>
              </a:ext>
            </a:extLst>
          </p:cNvPr>
          <p:cNvPicPr>
            <a:picLocks noChangeAspect="1"/>
          </p:cNvPicPr>
          <p:nvPr/>
        </p:nvPicPr>
        <p:blipFill>
          <a:blip r:embed="rId6">
            <a:duotone>
              <a:schemeClr val="accent1">
                <a:shade val="45000"/>
                <a:satMod val="135000"/>
              </a:schemeClr>
              <a:prstClr val="white"/>
            </a:duotone>
          </a:blip>
          <a:stretch>
            <a:fillRect/>
          </a:stretch>
        </p:blipFill>
        <p:spPr>
          <a:xfrm>
            <a:off x="10101263" y="3021306"/>
            <a:ext cx="1506649" cy="511968"/>
          </a:xfrm>
          <a:prstGeom prst="rect">
            <a:avLst/>
          </a:prstGeom>
        </p:spPr>
      </p:pic>
      <p:sp>
        <p:nvSpPr>
          <p:cNvPr id="33" name="Rectangle: Top Corners One Rounded and One Snipped 32">
            <a:extLst>
              <a:ext uri="{FF2B5EF4-FFF2-40B4-BE49-F238E27FC236}">
                <a16:creationId xmlns:a16="http://schemas.microsoft.com/office/drawing/2014/main" id="{F1868459-C2FE-3F47-A2F5-97EFE2108AF8}"/>
              </a:ext>
            </a:extLst>
          </p:cNvPr>
          <p:cNvSpPr/>
          <p:nvPr/>
        </p:nvSpPr>
        <p:spPr>
          <a:xfrm>
            <a:off x="369513" y="1011173"/>
            <a:ext cx="11684006" cy="997603"/>
          </a:xfrm>
          <a:prstGeom prst="snip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4" name="Picture 33">
            <a:extLst>
              <a:ext uri="{FF2B5EF4-FFF2-40B4-BE49-F238E27FC236}">
                <a16:creationId xmlns:a16="http://schemas.microsoft.com/office/drawing/2014/main" id="{E34F9FF7-A464-E14B-B56F-AA634CC11ABA}"/>
              </a:ext>
            </a:extLst>
          </p:cNvPr>
          <p:cNvPicPr>
            <a:picLocks noChangeAspect="1"/>
          </p:cNvPicPr>
          <p:nvPr/>
        </p:nvPicPr>
        <p:blipFill>
          <a:blip r:embed="rId7"/>
          <a:stretch>
            <a:fillRect/>
          </a:stretch>
        </p:blipFill>
        <p:spPr>
          <a:xfrm>
            <a:off x="497524" y="1097716"/>
            <a:ext cx="629669" cy="681488"/>
          </a:xfrm>
          <a:prstGeom prst="rect">
            <a:avLst/>
          </a:prstGeom>
        </p:spPr>
      </p:pic>
      <p:sp>
        <p:nvSpPr>
          <p:cNvPr id="35" name="Rectangle: Diagonal Corners Snipped 34">
            <a:extLst>
              <a:ext uri="{FF2B5EF4-FFF2-40B4-BE49-F238E27FC236}">
                <a16:creationId xmlns:a16="http://schemas.microsoft.com/office/drawing/2014/main" id="{EB4FD336-DC83-B54F-A47E-85AA78805B4A}"/>
              </a:ext>
            </a:extLst>
          </p:cNvPr>
          <p:cNvSpPr/>
          <p:nvPr/>
        </p:nvSpPr>
        <p:spPr>
          <a:xfrm>
            <a:off x="1255205" y="1003635"/>
            <a:ext cx="10798314" cy="1012680"/>
          </a:xfrm>
          <a:prstGeom prst="snip2Diag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457200">
              <a:buFont typeface="Arial" panose="020B0604020202020204" pitchFamily="34" charset="0"/>
              <a:buChar char="•"/>
              <a:defRPr/>
            </a:pPr>
            <a:r>
              <a:rPr lang="en-US" b="1">
                <a:solidFill>
                  <a:schemeClr val="tx1"/>
                </a:solidFill>
              </a:rPr>
              <a:t>We performed normalization to organize data in order to :</a:t>
            </a:r>
          </a:p>
          <a:p>
            <a:pPr marL="742950" lvl="1" indent="-285750" defTabSz="457200">
              <a:buFont typeface="Wingdings" pitchFamily="2" charset="2"/>
              <a:buChar char="Ø"/>
              <a:defRPr/>
            </a:pPr>
            <a:r>
              <a:rPr lang="en-US">
                <a:solidFill>
                  <a:schemeClr val="tx1"/>
                </a:solidFill>
              </a:rPr>
              <a:t>minimize redundancy</a:t>
            </a:r>
          </a:p>
          <a:p>
            <a:pPr marL="742950" lvl="1" indent="-285750" defTabSz="457200">
              <a:buFont typeface="Wingdings" pitchFamily="2" charset="2"/>
              <a:buChar char="Ø"/>
              <a:defRPr/>
            </a:pPr>
            <a:r>
              <a:rPr lang="en-US">
                <a:solidFill>
                  <a:schemeClr val="tx1"/>
                </a:solidFill>
              </a:rPr>
              <a:t>Prevent the insert, delete and update anomalies</a:t>
            </a:r>
          </a:p>
        </p:txBody>
      </p:sp>
      <p:sp>
        <p:nvSpPr>
          <p:cNvPr id="32" name="Google Shape;520;p44">
            <a:extLst>
              <a:ext uri="{FF2B5EF4-FFF2-40B4-BE49-F238E27FC236}">
                <a16:creationId xmlns:a16="http://schemas.microsoft.com/office/drawing/2014/main" id="{AF660310-5E4A-4D5E-8C0C-A3B52E8AE425}"/>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Normalization</a:t>
            </a:r>
          </a:p>
        </p:txBody>
      </p:sp>
      <p:pic>
        <p:nvPicPr>
          <p:cNvPr id="36" name="Picture 2" descr="Krannert School of Management - Purdue Krannert">
            <a:extLst>
              <a:ext uri="{FF2B5EF4-FFF2-40B4-BE49-F238E27FC236}">
                <a16:creationId xmlns:a16="http://schemas.microsoft.com/office/drawing/2014/main" id="{6E2AA7A1-D02A-49D4-8FE3-960DFD025EA6}"/>
              </a:ext>
            </a:extLst>
          </p:cNvPr>
          <p:cNvPicPr>
            <a:picLocks noChangeAspect="1" noChangeArrowheads="1"/>
          </p:cNvPicPr>
          <p:nvPr/>
        </p:nvPicPr>
        <p:blipFill>
          <a:blip r:embed="rId8">
            <a:duotone>
              <a:prstClr val="black"/>
              <a:srgbClr val="DFDCD4">
                <a:tint val="45000"/>
                <a:satMod val="400000"/>
              </a:srgbClr>
            </a:duotone>
            <a:extLst>
              <a:ext uri="{BEBA8EAE-BF5A-486C-A8C5-ECC9F3942E4B}">
                <a14:imgProps xmlns:a14="http://schemas.microsoft.com/office/drawing/2010/main">
                  <a14:imgLayer r:embed="rId9">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University Book Store - Home | Facebook">
            <a:extLst>
              <a:ext uri="{FF2B5EF4-FFF2-40B4-BE49-F238E27FC236}">
                <a16:creationId xmlns:a16="http://schemas.microsoft.com/office/drawing/2014/main" id="{D55ECDBB-9886-45A7-B804-29B0E01F783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cxnSp>
        <p:nvCxnSpPr>
          <p:cNvPr id="151" name="Straight Connector 150">
            <a:extLst>
              <a:ext uri="{FF2B5EF4-FFF2-40B4-BE49-F238E27FC236}">
                <a16:creationId xmlns:a16="http://schemas.microsoft.com/office/drawing/2014/main" id="{821D389E-1118-4ACE-BDDD-E5DED6ECCDE5}"/>
              </a:ext>
            </a:extLst>
          </p:cNvPr>
          <p:cNvCxnSpPr>
            <a:cxnSpLocks/>
          </p:cNvCxnSpPr>
          <p:nvPr/>
        </p:nvCxnSpPr>
        <p:spPr>
          <a:xfrm flipV="1">
            <a:off x="10747850" y="3859708"/>
            <a:ext cx="0" cy="76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4B3396A5-9573-954A-BBF5-FD5D9C44A0FC}"/>
              </a:ext>
            </a:extLst>
          </p:cNvPr>
          <p:cNvCxnSpPr>
            <a:cxnSpLocks/>
            <a:stCxn id="256" idx="4"/>
            <a:endCxn id="233" idx="0"/>
          </p:cNvCxnSpPr>
          <p:nvPr/>
        </p:nvCxnSpPr>
        <p:spPr>
          <a:xfrm flipH="1">
            <a:off x="10919234" y="938491"/>
            <a:ext cx="476386" cy="1313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5BA3108-862C-D145-956E-55150F71FDC1}"/>
              </a:ext>
            </a:extLst>
          </p:cNvPr>
          <p:cNvCxnSpPr>
            <a:cxnSpLocks/>
            <a:stCxn id="255" idx="4"/>
            <a:endCxn id="233" idx="0"/>
          </p:cNvCxnSpPr>
          <p:nvPr/>
        </p:nvCxnSpPr>
        <p:spPr>
          <a:xfrm flipH="1">
            <a:off x="10919234" y="1340632"/>
            <a:ext cx="491714" cy="911453"/>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446250" y="131571"/>
            <a:ext cx="967410" cy="365760"/>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154">
            <a:extLst>
              <a:ext uri="{FF2B5EF4-FFF2-40B4-BE49-F238E27FC236}">
                <a16:creationId xmlns:a16="http://schemas.microsoft.com/office/drawing/2014/main" id="{3A54BB3B-3557-4911-B66A-546A5FFCB4C6}"/>
              </a:ext>
            </a:extLst>
          </p:cNvPr>
          <p:cNvSpPr/>
          <p:nvPr/>
        </p:nvSpPr>
        <p:spPr>
          <a:xfrm>
            <a:off x="256987" y="1765432"/>
            <a:ext cx="948179" cy="208138"/>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vendor</a:t>
            </a:r>
          </a:p>
        </p:txBody>
      </p:sp>
      <p:sp>
        <p:nvSpPr>
          <p:cNvPr id="223" name="Oval 222">
            <a:extLst>
              <a:ext uri="{FF2B5EF4-FFF2-40B4-BE49-F238E27FC236}">
                <a16:creationId xmlns:a16="http://schemas.microsoft.com/office/drawing/2014/main" id="{FE606B98-D2DE-44A7-86F8-C1997861611A}"/>
              </a:ext>
            </a:extLst>
          </p:cNvPr>
          <p:cNvSpPr/>
          <p:nvPr/>
        </p:nvSpPr>
        <p:spPr>
          <a:xfrm>
            <a:off x="-33746" y="5263477"/>
            <a:ext cx="1054134" cy="308285"/>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promotion id</a:t>
            </a:r>
          </a:p>
        </p:txBody>
      </p:sp>
      <p:sp>
        <p:nvSpPr>
          <p:cNvPr id="544" name="Oval 543">
            <a:extLst>
              <a:ext uri="{FF2B5EF4-FFF2-40B4-BE49-F238E27FC236}">
                <a16:creationId xmlns:a16="http://schemas.microsoft.com/office/drawing/2014/main" id="{85AE2106-B5D6-C74C-A3BC-103353CED311}"/>
              </a:ext>
            </a:extLst>
          </p:cNvPr>
          <p:cNvSpPr/>
          <p:nvPr/>
        </p:nvSpPr>
        <p:spPr>
          <a:xfrm>
            <a:off x="256988" y="2778820"/>
            <a:ext cx="874307" cy="26710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category</a:t>
            </a:r>
          </a:p>
        </p:txBody>
      </p:sp>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853861" y="202220"/>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ER diagram</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5">
            <a:duotone>
              <a:prstClr val="black"/>
              <a:srgbClr val="DFDCD4">
                <a:tint val="45000"/>
                <a:satMod val="400000"/>
              </a:srgbClr>
            </a:duotone>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5BE4BDF2-2BDB-49B0-95CC-121EEBAD329F}"/>
              </a:ext>
            </a:extLst>
          </p:cNvPr>
          <p:cNvSpPr/>
          <p:nvPr/>
        </p:nvSpPr>
        <p:spPr>
          <a:xfrm>
            <a:off x="6516218" y="2243015"/>
            <a:ext cx="1698099" cy="236966"/>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customer</a:t>
            </a:r>
          </a:p>
        </p:txBody>
      </p:sp>
      <p:sp>
        <p:nvSpPr>
          <p:cNvPr id="133" name="Rectangle 132">
            <a:extLst>
              <a:ext uri="{FF2B5EF4-FFF2-40B4-BE49-F238E27FC236}">
                <a16:creationId xmlns:a16="http://schemas.microsoft.com/office/drawing/2014/main" id="{0E8D81B4-FAF0-4680-A3F3-07E278018E2B}"/>
              </a:ext>
            </a:extLst>
          </p:cNvPr>
          <p:cNvSpPr/>
          <p:nvPr/>
        </p:nvSpPr>
        <p:spPr>
          <a:xfrm>
            <a:off x="6681595" y="3718383"/>
            <a:ext cx="1532722" cy="309124"/>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sales</a:t>
            </a:r>
          </a:p>
        </p:txBody>
      </p:sp>
      <p:sp>
        <p:nvSpPr>
          <p:cNvPr id="134" name="Rectangle 133">
            <a:extLst>
              <a:ext uri="{FF2B5EF4-FFF2-40B4-BE49-F238E27FC236}">
                <a16:creationId xmlns:a16="http://schemas.microsoft.com/office/drawing/2014/main" id="{503A5861-3C74-469A-9CEB-AB6840D5F482}"/>
              </a:ext>
            </a:extLst>
          </p:cNvPr>
          <p:cNvSpPr/>
          <p:nvPr/>
        </p:nvSpPr>
        <p:spPr>
          <a:xfrm>
            <a:off x="6524304" y="5552752"/>
            <a:ext cx="1698099" cy="269511"/>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employee</a:t>
            </a:r>
          </a:p>
        </p:txBody>
      </p:sp>
      <p:cxnSp>
        <p:nvCxnSpPr>
          <p:cNvPr id="135" name="Straight Connector 134">
            <a:extLst>
              <a:ext uri="{FF2B5EF4-FFF2-40B4-BE49-F238E27FC236}">
                <a16:creationId xmlns:a16="http://schemas.microsoft.com/office/drawing/2014/main" id="{64327219-38E4-4921-9C55-D039D699C7BC}"/>
              </a:ext>
            </a:extLst>
          </p:cNvPr>
          <p:cNvCxnSpPr>
            <a:cxnSpLocks/>
            <a:stCxn id="132" idx="2"/>
          </p:cNvCxnSpPr>
          <p:nvPr/>
        </p:nvCxnSpPr>
        <p:spPr>
          <a:xfrm flipH="1">
            <a:off x="7358480" y="2479981"/>
            <a:ext cx="6788" cy="1202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91CC92B-C5B3-4844-9005-E78E2BA53D23}"/>
              </a:ext>
            </a:extLst>
          </p:cNvPr>
          <p:cNvCxnSpPr>
            <a:cxnSpLocks/>
            <a:endCxn id="134" idx="0"/>
          </p:cNvCxnSpPr>
          <p:nvPr/>
        </p:nvCxnSpPr>
        <p:spPr>
          <a:xfrm>
            <a:off x="7365268" y="4002038"/>
            <a:ext cx="8086" cy="1550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68EFDBA-E959-440B-95EF-F5224CA45977}"/>
              </a:ext>
            </a:extLst>
          </p:cNvPr>
          <p:cNvCxnSpPr/>
          <p:nvPr/>
        </p:nvCxnSpPr>
        <p:spPr>
          <a:xfrm flipH="1">
            <a:off x="7179285" y="3437015"/>
            <a:ext cx="185983" cy="25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9E4D5D0-77B0-4899-8F3F-2493EEABF605}"/>
              </a:ext>
            </a:extLst>
          </p:cNvPr>
          <p:cNvCxnSpPr>
            <a:cxnSpLocks/>
          </p:cNvCxnSpPr>
          <p:nvPr/>
        </p:nvCxnSpPr>
        <p:spPr>
          <a:xfrm flipH="1" flipV="1">
            <a:off x="7365268" y="3437015"/>
            <a:ext cx="185982" cy="248778"/>
          </a:xfrm>
          <a:prstGeom prst="line">
            <a:avLst/>
          </a:prstGeom>
        </p:spPr>
        <p:style>
          <a:lnRef idx="1">
            <a:schemeClr val="accent1"/>
          </a:lnRef>
          <a:fillRef idx="0">
            <a:schemeClr val="accent1"/>
          </a:fillRef>
          <a:effectRef idx="0">
            <a:schemeClr val="accent1"/>
          </a:effectRef>
          <a:fontRef idx="minor">
            <a:schemeClr val="tx1"/>
          </a:fontRef>
        </p:style>
      </p:cxnSp>
      <p:grpSp>
        <p:nvGrpSpPr>
          <p:cNvPr id="582" name="Group 581">
            <a:extLst>
              <a:ext uri="{FF2B5EF4-FFF2-40B4-BE49-F238E27FC236}">
                <a16:creationId xmlns:a16="http://schemas.microsoft.com/office/drawing/2014/main" id="{90D702DD-2AE4-264D-A407-FDE0A1E14BD8}"/>
              </a:ext>
            </a:extLst>
          </p:cNvPr>
          <p:cNvGrpSpPr/>
          <p:nvPr/>
        </p:nvGrpSpPr>
        <p:grpSpPr>
          <a:xfrm>
            <a:off x="7171195" y="2554616"/>
            <a:ext cx="380055" cy="58048"/>
            <a:chOff x="7171195" y="2554616"/>
            <a:chExt cx="380055" cy="58048"/>
          </a:xfrm>
        </p:grpSpPr>
        <p:cxnSp>
          <p:nvCxnSpPr>
            <p:cNvPr id="139" name="Straight Connector 138">
              <a:extLst>
                <a:ext uri="{FF2B5EF4-FFF2-40B4-BE49-F238E27FC236}">
                  <a16:creationId xmlns:a16="http://schemas.microsoft.com/office/drawing/2014/main" id="{FC9B09BB-4850-4F20-8ACC-0A59D1EC97E1}"/>
                </a:ext>
              </a:extLst>
            </p:cNvPr>
            <p:cNvCxnSpPr>
              <a:cxnSpLocks/>
            </p:cNvCxnSpPr>
            <p:nvPr/>
          </p:nvCxnSpPr>
          <p:spPr>
            <a:xfrm>
              <a:off x="7171195" y="2554616"/>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296D18F-B2EB-48ED-B728-350A0251644D}"/>
                </a:ext>
              </a:extLst>
            </p:cNvPr>
            <p:cNvCxnSpPr/>
            <p:nvPr/>
          </p:nvCxnSpPr>
          <p:spPr>
            <a:xfrm>
              <a:off x="7179285" y="2612664"/>
              <a:ext cx="37196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41" name="Straight Connector 140">
            <a:extLst>
              <a:ext uri="{FF2B5EF4-FFF2-40B4-BE49-F238E27FC236}">
                <a16:creationId xmlns:a16="http://schemas.microsoft.com/office/drawing/2014/main" id="{4FCE8072-F9B9-4B05-8F4F-096B7B8DE925}"/>
              </a:ext>
            </a:extLst>
          </p:cNvPr>
          <p:cNvCxnSpPr>
            <a:cxnSpLocks/>
          </p:cNvCxnSpPr>
          <p:nvPr/>
        </p:nvCxnSpPr>
        <p:spPr>
          <a:xfrm>
            <a:off x="7179282" y="5461533"/>
            <a:ext cx="3800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548506C-623C-4978-B4D4-8A0F28D02F40}"/>
              </a:ext>
            </a:extLst>
          </p:cNvPr>
          <p:cNvCxnSpPr/>
          <p:nvPr/>
        </p:nvCxnSpPr>
        <p:spPr>
          <a:xfrm>
            <a:off x="7187371" y="5395193"/>
            <a:ext cx="37196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AE628EF8-EF92-419B-A498-F6320A622DE7}"/>
              </a:ext>
            </a:extLst>
          </p:cNvPr>
          <p:cNvGrpSpPr/>
          <p:nvPr/>
        </p:nvGrpSpPr>
        <p:grpSpPr>
          <a:xfrm rot="10800000">
            <a:off x="7179284" y="4019221"/>
            <a:ext cx="371965" cy="257072"/>
            <a:chOff x="5410199" y="3638552"/>
            <a:chExt cx="438150" cy="295276"/>
          </a:xfrm>
        </p:grpSpPr>
        <p:cxnSp>
          <p:nvCxnSpPr>
            <p:cNvPr id="144" name="Straight Connector 143">
              <a:extLst>
                <a:ext uri="{FF2B5EF4-FFF2-40B4-BE49-F238E27FC236}">
                  <a16:creationId xmlns:a16="http://schemas.microsoft.com/office/drawing/2014/main" id="{673FCBD4-266C-4B1A-BC5C-87D92A41C9F2}"/>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D366D13-B2E4-40E3-84F0-E89BD0CA5AFE}"/>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0107CAA7-8002-41AC-BE96-A9A97F503514}"/>
              </a:ext>
            </a:extLst>
          </p:cNvPr>
          <p:cNvSpPr/>
          <p:nvPr/>
        </p:nvSpPr>
        <p:spPr>
          <a:xfrm>
            <a:off x="9850423" y="3701697"/>
            <a:ext cx="1698099" cy="316022"/>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channel</a:t>
            </a:r>
          </a:p>
        </p:txBody>
      </p:sp>
      <p:sp>
        <p:nvSpPr>
          <p:cNvPr id="147" name="Rectangle 146">
            <a:extLst>
              <a:ext uri="{FF2B5EF4-FFF2-40B4-BE49-F238E27FC236}">
                <a16:creationId xmlns:a16="http://schemas.microsoft.com/office/drawing/2014/main" id="{CC8AC8A2-27B8-4370-8D9C-7276275B2288}"/>
              </a:ext>
            </a:extLst>
          </p:cNvPr>
          <p:cNvSpPr/>
          <p:nvPr/>
        </p:nvSpPr>
        <p:spPr>
          <a:xfrm>
            <a:off x="9510803" y="5112883"/>
            <a:ext cx="1043118" cy="439869"/>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online</a:t>
            </a:r>
          </a:p>
        </p:txBody>
      </p:sp>
      <p:sp>
        <p:nvSpPr>
          <p:cNvPr id="148" name="Rectangle 147">
            <a:extLst>
              <a:ext uri="{FF2B5EF4-FFF2-40B4-BE49-F238E27FC236}">
                <a16:creationId xmlns:a16="http://schemas.microsoft.com/office/drawing/2014/main" id="{E683CB24-7603-4535-B0CF-7CE4F377318C}"/>
              </a:ext>
            </a:extLst>
          </p:cNvPr>
          <p:cNvSpPr/>
          <p:nvPr/>
        </p:nvSpPr>
        <p:spPr>
          <a:xfrm>
            <a:off x="11026963" y="5108736"/>
            <a:ext cx="1043118" cy="453158"/>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offline</a:t>
            </a:r>
          </a:p>
        </p:txBody>
      </p:sp>
      <p:sp>
        <p:nvSpPr>
          <p:cNvPr id="149" name="Oval 148">
            <a:extLst>
              <a:ext uri="{FF2B5EF4-FFF2-40B4-BE49-F238E27FC236}">
                <a16:creationId xmlns:a16="http://schemas.microsoft.com/office/drawing/2014/main" id="{9DBF8038-5426-4D24-AEB5-A593B3C024BC}"/>
              </a:ext>
            </a:extLst>
          </p:cNvPr>
          <p:cNvSpPr/>
          <p:nvPr/>
        </p:nvSpPr>
        <p:spPr>
          <a:xfrm>
            <a:off x="10525621" y="4618246"/>
            <a:ext cx="347703" cy="306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d</a:t>
            </a:r>
          </a:p>
        </p:txBody>
      </p:sp>
      <p:cxnSp>
        <p:nvCxnSpPr>
          <p:cNvPr id="150" name="Straight Connector 149">
            <a:extLst>
              <a:ext uri="{FF2B5EF4-FFF2-40B4-BE49-F238E27FC236}">
                <a16:creationId xmlns:a16="http://schemas.microsoft.com/office/drawing/2014/main" id="{DCE47047-9C0A-4395-81B0-AE3D9A640C9A}"/>
              </a:ext>
            </a:extLst>
          </p:cNvPr>
          <p:cNvCxnSpPr>
            <a:cxnSpLocks/>
            <a:stCxn id="149" idx="0"/>
            <a:endCxn id="146" idx="2"/>
          </p:cNvCxnSpPr>
          <p:nvPr/>
        </p:nvCxnSpPr>
        <p:spPr>
          <a:xfrm flipV="1">
            <a:off x="10699473" y="4017719"/>
            <a:ext cx="0" cy="600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D85A24C-2715-4B9E-922F-63ADFD782FCE}"/>
              </a:ext>
            </a:extLst>
          </p:cNvPr>
          <p:cNvCxnSpPr>
            <a:cxnSpLocks/>
            <a:stCxn id="147" idx="0"/>
            <a:endCxn id="149" idx="2"/>
          </p:cNvCxnSpPr>
          <p:nvPr/>
        </p:nvCxnSpPr>
        <p:spPr>
          <a:xfrm flipV="1">
            <a:off x="10032362" y="4771659"/>
            <a:ext cx="493259" cy="34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40984A0-78FE-431C-9FB6-69CFFDD702C8}"/>
              </a:ext>
            </a:extLst>
          </p:cNvPr>
          <p:cNvCxnSpPr>
            <a:cxnSpLocks/>
            <a:stCxn id="148" idx="0"/>
            <a:endCxn id="149" idx="6"/>
          </p:cNvCxnSpPr>
          <p:nvPr/>
        </p:nvCxnSpPr>
        <p:spPr>
          <a:xfrm flipH="1" flipV="1">
            <a:off x="10873324" y="4771659"/>
            <a:ext cx="675198" cy="337077"/>
          </a:xfrm>
          <a:prstGeom prst="line">
            <a:avLst/>
          </a:prstGeom>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EDED9DD-A95B-4BDE-8C1F-CFCD005DA557}"/>
              </a:ext>
            </a:extLst>
          </p:cNvPr>
          <p:cNvSpPr/>
          <p:nvPr/>
        </p:nvSpPr>
        <p:spPr>
          <a:xfrm>
            <a:off x="3345369" y="3675541"/>
            <a:ext cx="1491450" cy="358372"/>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item</a:t>
            </a:r>
          </a:p>
        </p:txBody>
      </p:sp>
      <p:sp>
        <p:nvSpPr>
          <p:cNvPr id="156" name="Rectangle 155">
            <a:extLst>
              <a:ext uri="{FF2B5EF4-FFF2-40B4-BE49-F238E27FC236}">
                <a16:creationId xmlns:a16="http://schemas.microsoft.com/office/drawing/2014/main" id="{DFA47F29-2FD3-4801-9DE4-4C76CE0128CD}"/>
              </a:ext>
            </a:extLst>
          </p:cNvPr>
          <p:cNvSpPr/>
          <p:nvPr/>
        </p:nvSpPr>
        <p:spPr>
          <a:xfrm>
            <a:off x="3272511" y="5745742"/>
            <a:ext cx="1686332" cy="358534"/>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item category</a:t>
            </a:r>
          </a:p>
        </p:txBody>
      </p:sp>
      <p:cxnSp>
        <p:nvCxnSpPr>
          <p:cNvPr id="157" name="Straight Connector 156">
            <a:extLst>
              <a:ext uri="{FF2B5EF4-FFF2-40B4-BE49-F238E27FC236}">
                <a16:creationId xmlns:a16="http://schemas.microsoft.com/office/drawing/2014/main" id="{C235A0D6-DE30-45B2-A116-EBA46BB05D03}"/>
              </a:ext>
            </a:extLst>
          </p:cNvPr>
          <p:cNvCxnSpPr>
            <a:cxnSpLocks/>
            <a:endCxn id="154" idx="0"/>
          </p:cNvCxnSpPr>
          <p:nvPr/>
        </p:nvCxnSpPr>
        <p:spPr>
          <a:xfrm flipH="1">
            <a:off x="4091094" y="2958691"/>
            <a:ext cx="12115" cy="716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9FE12A4-391D-4147-8490-9708BCB6BA5C}"/>
              </a:ext>
            </a:extLst>
          </p:cNvPr>
          <p:cNvCxnSpPr>
            <a:cxnSpLocks/>
            <a:stCxn id="154" idx="2"/>
            <a:endCxn id="156" idx="0"/>
          </p:cNvCxnSpPr>
          <p:nvPr/>
        </p:nvCxnSpPr>
        <p:spPr>
          <a:xfrm>
            <a:off x="4091094" y="4033913"/>
            <a:ext cx="24583" cy="17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7472A01-FC61-493D-9323-CB5A0DB63F03}"/>
              </a:ext>
            </a:extLst>
          </p:cNvPr>
          <p:cNvCxnSpPr>
            <a:cxnSpLocks/>
            <a:stCxn id="154" idx="3"/>
            <a:endCxn id="133" idx="1"/>
          </p:cNvCxnSpPr>
          <p:nvPr/>
        </p:nvCxnSpPr>
        <p:spPr>
          <a:xfrm>
            <a:off x="4836819" y="3854727"/>
            <a:ext cx="1844776" cy="18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00DC80D-F25A-47AC-B6CC-A1E136FC81CF}"/>
              </a:ext>
            </a:extLst>
          </p:cNvPr>
          <p:cNvCxnSpPr>
            <a:cxnSpLocks/>
            <a:endCxn id="146" idx="1"/>
          </p:cNvCxnSpPr>
          <p:nvPr/>
        </p:nvCxnSpPr>
        <p:spPr>
          <a:xfrm>
            <a:off x="8214317" y="3856555"/>
            <a:ext cx="1636106" cy="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949E9CC-D78B-4AB9-B82F-1B90D1041D4D}"/>
              </a:ext>
            </a:extLst>
          </p:cNvPr>
          <p:cNvCxnSpPr/>
          <p:nvPr/>
        </p:nvCxnSpPr>
        <p:spPr>
          <a:xfrm>
            <a:off x="7179283" y="3437015"/>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FDFD051-5541-48E7-9648-DC807013475F}"/>
              </a:ext>
            </a:extLst>
          </p:cNvPr>
          <p:cNvCxnSpPr/>
          <p:nvPr/>
        </p:nvCxnSpPr>
        <p:spPr>
          <a:xfrm>
            <a:off x="7171195" y="4276292"/>
            <a:ext cx="37196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07" name="Group 406">
            <a:extLst>
              <a:ext uri="{FF2B5EF4-FFF2-40B4-BE49-F238E27FC236}">
                <a16:creationId xmlns:a16="http://schemas.microsoft.com/office/drawing/2014/main" id="{45E7CBB6-1F7B-3049-A728-9F85546CA6D6}"/>
              </a:ext>
            </a:extLst>
          </p:cNvPr>
          <p:cNvGrpSpPr/>
          <p:nvPr/>
        </p:nvGrpSpPr>
        <p:grpSpPr>
          <a:xfrm>
            <a:off x="3927609" y="2383330"/>
            <a:ext cx="416007" cy="151177"/>
            <a:chOff x="3895014" y="2076410"/>
            <a:chExt cx="371967" cy="274972"/>
          </a:xfrm>
        </p:grpSpPr>
        <p:cxnSp>
          <p:nvCxnSpPr>
            <p:cNvPr id="166" name="Straight Connector 165">
              <a:extLst>
                <a:ext uri="{FF2B5EF4-FFF2-40B4-BE49-F238E27FC236}">
                  <a16:creationId xmlns:a16="http://schemas.microsoft.com/office/drawing/2014/main" id="{A443718B-D92F-4371-BFC3-8FC6CBF3376B}"/>
                </a:ext>
              </a:extLst>
            </p:cNvPr>
            <p:cNvCxnSpPr/>
            <p:nvPr/>
          </p:nvCxnSpPr>
          <p:spPr>
            <a:xfrm flipH="1">
              <a:off x="3895015" y="2090697"/>
              <a:ext cx="185983" cy="25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33B080E-3BD0-45C1-95B1-F038B851D7DB}"/>
                </a:ext>
              </a:extLst>
            </p:cNvPr>
            <p:cNvCxnSpPr>
              <a:cxnSpLocks/>
            </p:cNvCxnSpPr>
            <p:nvPr/>
          </p:nvCxnSpPr>
          <p:spPr>
            <a:xfrm flipH="1" flipV="1">
              <a:off x="4080996" y="2082768"/>
              <a:ext cx="185985" cy="268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1D9026E-C3AD-47F4-927A-F10FCEE89C1D}"/>
                </a:ext>
              </a:extLst>
            </p:cNvPr>
            <p:cNvCxnSpPr/>
            <p:nvPr/>
          </p:nvCxnSpPr>
          <p:spPr>
            <a:xfrm>
              <a:off x="3895014" y="2076410"/>
              <a:ext cx="37196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5848F384-1D1D-46D5-B6A7-99E2974A6FD1}"/>
              </a:ext>
            </a:extLst>
          </p:cNvPr>
          <p:cNvGrpSpPr/>
          <p:nvPr/>
        </p:nvGrpSpPr>
        <p:grpSpPr>
          <a:xfrm rot="10800000">
            <a:off x="3909837" y="4044095"/>
            <a:ext cx="371965" cy="257072"/>
            <a:chOff x="5410199" y="3638552"/>
            <a:chExt cx="438150" cy="295276"/>
          </a:xfrm>
        </p:grpSpPr>
        <p:cxnSp>
          <p:nvCxnSpPr>
            <p:cNvPr id="176" name="Straight Connector 175">
              <a:extLst>
                <a:ext uri="{FF2B5EF4-FFF2-40B4-BE49-F238E27FC236}">
                  <a16:creationId xmlns:a16="http://schemas.microsoft.com/office/drawing/2014/main" id="{96A9E07D-3BDF-408A-B1DE-5BE35BD5B540}"/>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2DD9D9-52B5-4FE6-A6DB-BD0C3338CDE8}"/>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8" name="Oval 177">
            <a:extLst>
              <a:ext uri="{FF2B5EF4-FFF2-40B4-BE49-F238E27FC236}">
                <a16:creationId xmlns:a16="http://schemas.microsoft.com/office/drawing/2014/main" id="{94DE3B08-53A7-4E69-A32E-90B3285BCB8D}"/>
              </a:ext>
            </a:extLst>
          </p:cNvPr>
          <p:cNvSpPr/>
          <p:nvPr/>
        </p:nvSpPr>
        <p:spPr>
          <a:xfrm>
            <a:off x="4028152" y="4301167"/>
            <a:ext cx="124128" cy="123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179" name="Straight Connector 178">
            <a:extLst>
              <a:ext uri="{FF2B5EF4-FFF2-40B4-BE49-F238E27FC236}">
                <a16:creationId xmlns:a16="http://schemas.microsoft.com/office/drawing/2014/main" id="{EEA6F2CB-96D8-4AB3-8D51-42B3D90D030B}"/>
              </a:ext>
            </a:extLst>
          </p:cNvPr>
          <p:cNvCxnSpPr>
            <a:cxnSpLocks/>
          </p:cNvCxnSpPr>
          <p:nvPr/>
        </p:nvCxnSpPr>
        <p:spPr>
          <a:xfrm>
            <a:off x="3915229" y="5657889"/>
            <a:ext cx="347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9AFBE3D-4F27-456B-AA5C-D05DB96D8D81}"/>
              </a:ext>
            </a:extLst>
          </p:cNvPr>
          <p:cNvCxnSpPr/>
          <p:nvPr/>
        </p:nvCxnSpPr>
        <p:spPr>
          <a:xfrm>
            <a:off x="3915229" y="5591549"/>
            <a:ext cx="371965" cy="0"/>
          </a:xfrm>
          <a:prstGeom prst="line">
            <a:avLst/>
          </a:prstGeom>
        </p:spPr>
        <p:style>
          <a:lnRef idx="1">
            <a:schemeClr val="accent1"/>
          </a:lnRef>
          <a:fillRef idx="0">
            <a:schemeClr val="accent1"/>
          </a:fillRef>
          <a:effectRef idx="0">
            <a:schemeClr val="accent1"/>
          </a:effectRef>
          <a:fontRef idx="minor">
            <a:schemeClr val="tx1"/>
          </a:fontRef>
        </p:style>
      </p:cxnSp>
      <p:sp>
        <p:nvSpPr>
          <p:cNvPr id="181" name="Diamond 180">
            <a:extLst>
              <a:ext uri="{FF2B5EF4-FFF2-40B4-BE49-F238E27FC236}">
                <a16:creationId xmlns:a16="http://schemas.microsoft.com/office/drawing/2014/main" id="{F98E92E2-F31C-4431-966E-65D41D8ACA29}"/>
              </a:ext>
            </a:extLst>
          </p:cNvPr>
          <p:cNvSpPr/>
          <p:nvPr/>
        </p:nvSpPr>
        <p:spPr>
          <a:xfrm>
            <a:off x="8604610" y="3625191"/>
            <a:ext cx="906192" cy="446969"/>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from</a:t>
            </a:r>
          </a:p>
        </p:txBody>
      </p:sp>
      <p:sp>
        <p:nvSpPr>
          <p:cNvPr id="183" name="Diamond 182">
            <a:extLst>
              <a:ext uri="{FF2B5EF4-FFF2-40B4-BE49-F238E27FC236}">
                <a16:creationId xmlns:a16="http://schemas.microsoft.com/office/drawing/2014/main" id="{AB3CE8DB-47CB-41BB-B9AD-0A239B32C457}"/>
              </a:ext>
            </a:extLst>
          </p:cNvPr>
          <p:cNvSpPr/>
          <p:nvPr/>
        </p:nvSpPr>
        <p:spPr>
          <a:xfrm>
            <a:off x="3644207" y="4762704"/>
            <a:ext cx="906192" cy="446969"/>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is from</a:t>
            </a:r>
          </a:p>
        </p:txBody>
      </p:sp>
      <p:sp>
        <p:nvSpPr>
          <p:cNvPr id="184" name="Diamond 183">
            <a:extLst>
              <a:ext uri="{FF2B5EF4-FFF2-40B4-BE49-F238E27FC236}">
                <a16:creationId xmlns:a16="http://schemas.microsoft.com/office/drawing/2014/main" id="{8C406092-D866-4F74-BF5E-9AD515164815}"/>
              </a:ext>
            </a:extLst>
          </p:cNvPr>
          <p:cNvSpPr/>
          <p:nvPr/>
        </p:nvSpPr>
        <p:spPr>
          <a:xfrm>
            <a:off x="6920257" y="4789541"/>
            <a:ext cx="906192" cy="446969"/>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bills</a:t>
            </a:r>
          </a:p>
        </p:txBody>
      </p:sp>
      <p:sp>
        <p:nvSpPr>
          <p:cNvPr id="185" name="Diamond 184">
            <a:extLst>
              <a:ext uri="{FF2B5EF4-FFF2-40B4-BE49-F238E27FC236}">
                <a16:creationId xmlns:a16="http://schemas.microsoft.com/office/drawing/2014/main" id="{7875C730-6276-40C3-BDA0-B9777E4BAA18}"/>
              </a:ext>
            </a:extLst>
          </p:cNvPr>
          <p:cNvSpPr/>
          <p:nvPr/>
        </p:nvSpPr>
        <p:spPr>
          <a:xfrm>
            <a:off x="6920796" y="2746592"/>
            <a:ext cx="906192" cy="446969"/>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places</a:t>
            </a:r>
          </a:p>
        </p:txBody>
      </p:sp>
      <p:sp>
        <p:nvSpPr>
          <p:cNvPr id="186" name="Rectangle 185">
            <a:extLst>
              <a:ext uri="{FF2B5EF4-FFF2-40B4-BE49-F238E27FC236}">
                <a16:creationId xmlns:a16="http://schemas.microsoft.com/office/drawing/2014/main" id="{06A83153-A451-417B-B9F9-52FD48657598}"/>
              </a:ext>
            </a:extLst>
          </p:cNvPr>
          <p:cNvSpPr/>
          <p:nvPr/>
        </p:nvSpPr>
        <p:spPr>
          <a:xfrm>
            <a:off x="690020" y="4618589"/>
            <a:ext cx="1581134" cy="391289"/>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promotion</a:t>
            </a:r>
          </a:p>
        </p:txBody>
      </p:sp>
      <p:sp>
        <p:nvSpPr>
          <p:cNvPr id="204" name="Oval 203">
            <a:extLst>
              <a:ext uri="{FF2B5EF4-FFF2-40B4-BE49-F238E27FC236}">
                <a16:creationId xmlns:a16="http://schemas.microsoft.com/office/drawing/2014/main" id="{D10F2261-44EC-4BA8-8594-B849FD58131C}"/>
              </a:ext>
            </a:extLst>
          </p:cNvPr>
          <p:cNvSpPr/>
          <p:nvPr/>
        </p:nvSpPr>
        <p:spPr>
          <a:xfrm>
            <a:off x="4357583" y="3164338"/>
            <a:ext cx="1078938" cy="23715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item id</a:t>
            </a:r>
          </a:p>
        </p:txBody>
      </p:sp>
      <p:sp>
        <p:nvSpPr>
          <p:cNvPr id="205" name="Oval 204">
            <a:extLst>
              <a:ext uri="{FF2B5EF4-FFF2-40B4-BE49-F238E27FC236}">
                <a16:creationId xmlns:a16="http://schemas.microsoft.com/office/drawing/2014/main" id="{932A5A3B-200D-4E1F-976D-29596D684600}"/>
              </a:ext>
            </a:extLst>
          </p:cNvPr>
          <p:cNvSpPr/>
          <p:nvPr/>
        </p:nvSpPr>
        <p:spPr>
          <a:xfrm>
            <a:off x="2850760" y="6559143"/>
            <a:ext cx="1078939" cy="23715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u="sng">
                <a:solidFill>
                  <a:schemeClr val="tx1"/>
                </a:solidFill>
              </a:rPr>
              <a:t>category id</a:t>
            </a:r>
          </a:p>
        </p:txBody>
      </p:sp>
      <p:sp>
        <p:nvSpPr>
          <p:cNvPr id="206" name="Oval 205">
            <a:extLst>
              <a:ext uri="{FF2B5EF4-FFF2-40B4-BE49-F238E27FC236}">
                <a16:creationId xmlns:a16="http://schemas.microsoft.com/office/drawing/2014/main" id="{DF5331D6-2685-4DBF-B385-17B80C4E1F68}"/>
              </a:ext>
            </a:extLst>
          </p:cNvPr>
          <p:cNvSpPr/>
          <p:nvPr/>
        </p:nvSpPr>
        <p:spPr>
          <a:xfrm>
            <a:off x="6248901" y="6366545"/>
            <a:ext cx="943271" cy="27992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employee id</a:t>
            </a:r>
          </a:p>
        </p:txBody>
      </p:sp>
      <p:cxnSp>
        <p:nvCxnSpPr>
          <p:cNvPr id="210" name="Straight Connector 209">
            <a:extLst>
              <a:ext uri="{FF2B5EF4-FFF2-40B4-BE49-F238E27FC236}">
                <a16:creationId xmlns:a16="http://schemas.microsoft.com/office/drawing/2014/main" id="{3DC336B3-8C07-44E9-8BCD-D5D06E5106DE}"/>
              </a:ext>
            </a:extLst>
          </p:cNvPr>
          <p:cNvCxnSpPr>
            <a:cxnSpLocks/>
            <a:stCxn id="205" idx="7"/>
            <a:endCxn id="156" idx="2"/>
          </p:cNvCxnSpPr>
          <p:nvPr/>
        </p:nvCxnSpPr>
        <p:spPr>
          <a:xfrm flipV="1">
            <a:off x="3771692" y="6104276"/>
            <a:ext cx="343985" cy="489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47B9DF5-755F-4680-BD66-81C828B838A1}"/>
              </a:ext>
            </a:extLst>
          </p:cNvPr>
          <p:cNvCxnSpPr>
            <a:cxnSpLocks/>
            <a:endCxn id="154" idx="0"/>
          </p:cNvCxnSpPr>
          <p:nvPr/>
        </p:nvCxnSpPr>
        <p:spPr>
          <a:xfrm flipH="1">
            <a:off x="4091094" y="3388782"/>
            <a:ext cx="619978" cy="28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3A0F63A-EB52-4CA1-810A-860399A0DD8D}"/>
              </a:ext>
            </a:extLst>
          </p:cNvPr>
          <p:cNvCxnSpPr>
            <a:cxnSpLocks/>
            <a:stCxn id="681" idx="4"/>
            <a:endCxn id="155" idx="0"/>
          </p:cNvCxnSpPr>
          <p:nvPr/>
        </p:nvCxnSpPr>
        <p:spPr>
          <a:xfrm>
            <a:off x="583906" y="1471238"/>
            <a:ext cx="147171" cy="294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CF84BF25-64FE-47EF-8CBC-AD54364962A4}"/>
              </a:ext>
            </a:extLst>
          </p:cNvPr>
          <p:cNvCxnSpPr>
            <a:cxnSpLocks/>
            <a:stCxn id="208" idx="4"/>
            <a:endCxn id="132" idx="0"/>
          </p:cNvCxnSpPr>
          <p:nvPr/>
        </p:nvCxnSpPr>
        <p:spPr>
          <a:xfrm>
            <a:off x="7214956" y="995452"/>
            <a:ext cx="150312" cy="1247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61A156F-0935-4048-AAE1-FBA17F488659}"/>
              </a:ext>
            </a:extLst>
          </p:cNvPr>
          <p:cNvCxnSpPr>
            <a:cxnSpLocks/>
            <a:stCxn id="206" idx="0"/>
            <a:endCxn id="134" idx="2"/>
          </p:cNvCxnSpPr>
          <p:nvPr/>
        </p:nvCxnSpPr>
        <p:spPr>
          <a:xfrm flipV="1">
            <a:off x="6720537" y="5822263"/>
            <a:ext cx="652817" cy="544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6BDCE3A-DB83-492D-A8B9-7FAEC3D616B4}"/>
              </a:ext>
            </a:extLst>
          </p:cNvPr>
          <p:cNvCxnSpPr>
            <a:cxnSpLocks/>
            <a:endCxn id="146" idx="0"/>
          </p:cNvCxnSpPr>
          <p:nvPr/>
        </p:nvCxnSpPr>
        <p:spPr>
          <a:xfrm flipH="1">
            <a:off x="10699473" y="3361549"/>
            <a:ext cx="441990" cy="340148"/>
          </a:xfrm>
          <a:prstGeom prst="line">
            <a:avLst/>
          </a:prstGeom>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6B51622C-F1E4-469D-AA4A-EDFE5CD20D43}"/>
              </a:ext>
            </a:extLst>
          </p:cNvPr>
          <p:cNvSpPr/>
          <p:nvPr/>
        </p:nvSpPr>
        <p:spPr>
          <a:xfrm rot="15804379" flipV="1">
            <a:off x="8317485" y="3814286"/>
            <a:ext cx="162053" cy="1006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221" name="Straight Connector 220">
            <a:extLst>
              <a:ext uri="{FF2B5EF4-FFF2-40B4-BE49-F238E27FC236}">
                <a16:creationId xmlns:a16="http://schemas.microsoft.com/office/drawing/2014/main" id="{65E23E0C-1D19-408D-BD47-CBECB050B85F}"/>
              </a:ext>
            </a:extLst>
          </p:cNvPr>
          <p:cNvCxnSpPr>
            <a:cxnSpLocks/>
          </p:cNvCxnSpPr>
          <p:nvPr/>
        </p:nvCxnSpPr>
        <p:spPr>
          <a:xfrm>
            <a:off x="9772775" y="3732462"/>
            <a:ext cx="0" cy="268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69F4B95-62EA-4512-A1AF-DC7081696757}"/>
              </a:ext>
            </a:extLst>
          </p:cNvPr>
          <p:cNvCxnSpPr>
            <a:cxnSpLocks/>
          </p:cNvCxnSpPr>
          <p:nvPr/>
        </p:nvCxnSpPr>
        <p:spPr>
          <a:xfrm>
            <a:off x="9690869" y="3718384"/>
            <a:ext cx="0" cy="276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EE73001-1E25-4EB2-BD09-22CC41B453D7}"/>
              </a:ext>
            </a:extLst>
          </p:cNvPr>
          <p:cNvCxnSpPr>
            <a:cxnSpLocks/>
            <a:stCxn id="186" idx="2"/>
            <a:endCxn id="223" idx="0"/>
          </p:cNvCxnSpPr>
          <p:nvPr/>
        </p:nvCxnSpPr>
        <p:spPr>
          <a:xfrm flipH="1">
            <a:off x="493321" y="5009878"/>
            <a:ext cx="987266" cy="253599"/>
          </a:xfrm>
          <a:prstGeom prst="line">
            <a:avLst/>
          </a:prstGeom>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9117B358-3574-4DB9-85E1-224537146AD0}"/>
              </a:ext>
            </a:extLst>
          </p:cNvPr>
          <p:cNvSpPr/>
          <p:nvPr/>
        </p:nvSpPr>
        <p:spPr>
          <a:xfrm>
            <a:off x="7684381" y="6061371"/>
            <a:ext cx="974890" cy="29953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name</a:t>
            </a:r>
          </a:p>
        </p:txBody>
      </p:sp>
      <p:cxnSp>
        <p:nvCxnSpPr>
          <p:cNvPr id="226" name="Straight Connector 225">
            <a:extLst>
              <a:ext uri="{FF2B5EF4-FFF2-40B4-BE49-F238E27FC236}">
                <a16:creationId xmlns:a16="http://schemas.microsoft.com/office/drawing/2014/main" id="{771441DA-2A17-4085-B55A-EDA1D3BAD827}"/>
              </a:ext>
            </a:extLst>
          </p:cNvPr>
          <p:cNvCxnSpPr>
            <a:cxnSpLocks/>
            <a:stCxn id="225" idx="0"/>
            <a:endCxn id="134" idx="2"/>
          </p:cNvCxnSpPr>
          <p:nvPr/>
        </p:nvCxnSpPr>
        <p:spPr>
          <a:xfrm flipH="1" flipV="1">
            <a:off x="7373354" y="5822263"/>
            <a:ext cx="798472" cy="239108"/>
          </a:xfrm>
          <a:prstGeom prst="line">
            <a:avLst/>
          </a:prstGeom>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1A685463-2109-4D53-87F4-FC1CD2FFBC06}"/>
              </a:ext>
            </a:extLst>
          </p:cNvPr>
          <p:cNvSpPr/>
          <p:nvPr/>
        </p:nvSpPr>
        <p:spPr>
          <a:xfrm>
            <a:off x="5235904" y="5914565"/>
            <a:ext cx="926983" cy="242597"/>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job title</a:t>
            </a:r>
          </a:p>
        </p:txBody>
      </p:sp>
      <p:cxnSp>
        <p:nvCxnSpPr>
          <p:cNvPr id="230" name="Straight Connector 229">
            <a:extLst>
              <a:ext uri="{FF2B5EF4-FFF2-40B4-BE49-F238E27FC236}">
                <a16:creationId xmlns:a16="http://schemas.microsoft.com/office/drawing/2014/main" id="{2A08EB55-DCF6-4093-BFC6-F0E82A2C0D51}"/>
              </a:ext>
            </a:extLst>
          </p:cNvPr>
          <p:cNvCxnSpPr>
            <a:cxnSpLocks/>
            <a:stCxn id="229" idx="6"/>
            <a:endCxn id="134" idx="2"/>
          </p:cNvCxnSpPr>
          <p:nvPr/>
        </p:nvCxnSpPr>
        <p:spPr>
          <a:xfrm flipV="1">
            <a:off x="6162887" y="5822263"/>
            <a:ext cx="1210467" cy="213600"/>
          </a:xfrm>
          <a:prstGeom prst="line">
            <a:avLst/>
          </a:prstGeom>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52EE6C49-C203-4A22-922A-62571ADC68AD}"/>
              </a:ext>
            </a:extLst>
          </p:cNvPr>
          <p:cNvSpPr/>
          <p:nvPr/>
        </p:nvSpPr>
        <p:spPr>
          <a:xfrm>
            <a:off x="8376099" y="5346590"/>
            <a:ext cx="943271" cy="23698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supervisor</a:t>
            </a:r>
          </a:p>
        </p:txBody>
      </p:sp>
      <p:cxnSp>
        <p:nvCxnSpPr>
          <p:cNvPr id="232" name="Straight Connector 231">
            <a:extLst>
              <a:ext uri="{FF2B5EF4-FFF2-40B4-BE49-F238E27FC236}">
                <a16:creationId xmlns:a16="http://schemas.microsoft.com/office/drawing/2014/main" id="{287BA90D-DEE5-47BF-8373-1BB03D0E6C66}"/>
              </a:ext>
            </a:extLst>
          </p:cNvPr>
          <p:cNvCxnSpPr>
            <a:cxnSpLocks/>
            <a:stCxn id="231" idx="2"/>
            <a:endCxn id="134" idx="3"/>
          </p:cNvCxnSpPr>
          <p:nvPr/>
        </p:nvCxnSpPr>
        <p:spPr>
          <a:xfrm flipH="1">
            <a:off x="8222403" y="5465081"/>
            <a:ext cx="153696" cy="222427"/>
          </a:xfrm>
          <a:prstGeom prst="line">
            <a:avLst/>
          </a:prstGeom>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42D31A33-8E91-482F-B60E-5C161C1B1BD8}"/>
              </a:ext>
            </a:extLst>
          </p:cNvPr>
          <p:cNvSpPr/>
          <p:nvPr/>
        </p:nvSpPr>
        <p:spPr>
          <a:xfrm>
            <a:off x="5308759" y="5508427"/>
            <a:ext cx="926983" cy="242597"/>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subsidiary</a:t>
            </a:r>
          </a:p>
        </p:txBody>
      </p:sp>
      <p:cxnSp>
        <p:nvCxnSpPr>
          <p:cNvPr id="236" name="Straight Connector 235">
            <a:extLst>
              <a:ext uri="{FF2B5EF4-FFF2-40B4-BE49-F238E27FC236}">
                <a16:creationId xmlns:a16="http://schemas.microsoft.com/office/drawing/2014/main" id="{25FE092D-1499-4D6F-8BF9-B061F500ED62}"/>
              </a:ext>
            </a:extLst>
          </p:cNvPr>
          <p:cNvCxnSpPr>
            <a:cxnSpLocks/>
            <a:stCxn id="235" idx="6"/>
            <a:endCxn id="134" idx="1"/>
          </p:cNvCxnSpPr>
          <p:nvPr/>
        </p:nvCxnSpPr>
        <p:spPr>
          <a:xfrm>
            <a:off x="6235741" y="5629726"/>
            <a:ext cx="288562" cy="57782"/>
          </a:xfrm>
          <a:prstGeom prst="line">
            <a:avLst/>
          </a:prstGeom>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CE9FE14B-A8AA-42E0-9DB7-041B8176E92F}"/>
              </a:ext>
            </a:extLst>
          </p:cNvPr>
          <p:cNvSpPr/>
          <p:nvPr/>
        </p:nvSpPr>
        <p:spPr>
          <a:xfrm>
            <a:off x="8374038" y="5704875"/>
            <a:ext cx="1083297" cy="284838"/>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selling location</a:t>
            </a:r>
          </a:p>
        </p:txBody>
      </p:sp>
      <p:cxnSp>
        <p:nvCxnSpPr>
          <p:cNvPr id="238" name="Straight Connector 237">
            <a:extLst>
              <a:ext uri="{FF2B5EF4-FFF2-40B4-BE49-F238E27FC236}">
                <a16:creationId xmlns:a16="http://schemas.microsoft.com/office/drawing/2014/main" id="{EE8655DC-4E51-434F-91FC-381C4D639BA0}"/>
              </a:ext>
            </a:extLst>
          </p:cNvPr>
          <p:cNvCxnSpPr>
            <a:cxnSpLocks/>
            <a:stCxn id="237" idx="2"/>
            <a:endCxn id="134" idx="3"/>
          </p:cNvCxnSpPr>
          <p:nvPr/>
        </p:nvCxnSpPr>
        <p:spPr>
          <a:xfrm flipH="1" flipV="1">
            <a:off x="8222403" y="5687508"/>
            <a:ext cx="151635" cy="159787"/>
          </a:xfrm>
          <a:prstGeom prst="line">
            <a:avLst/>
          </a:prstGeom>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439A6CC3-ECCF-4DE4-BF70-5C85DE3663B1}"/>
              </a:ext>
            </a:extLst>
          </p:cNvPr>
          <p:cNvSpPr/>
          <p:nvPr/>
        </p:nvSpPr>
        <p:spPr>
          <a:xfrm>
            <a:off x="5308759" y="6392049"/>
            <a:ext cx="805746" cy="16709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location</a:t>
            </a:r>
          </a:p>
        </p:txBody>
      </p:sp>
      <p:cxnSp>
        <p:nvCxnSpPr>
          <p:cNvPr id="240" name="Straight Connector 239">
            <a:extLst>
              <a:ext uri="{FF2B5EF4-FFF2-40B4-BE49-F238E27FC236}">
                <a16:creationId xmlns:a16="http://schemas.microsoft.com/office/drawing/2014/main" id="{68F18C87-21C9-4279-BAFF-D8CAD0006C1A}"/>
              </a:ext>
            </a:extLst>
          </p:cNvPr>
          <p:cNvCxnSpPr>
            <a:cxnSpLocks/>
            <a:stCxn id="134" idx="2"/>
            <a:endCxn id="239" idx="0"/>
          </p:cNvCxnSpPr>
          <p:nvPr/>
        </p:nvCxnSpPr>
        <p:spPr>
          <a:xfrm flipH="1">
            <a:off x="5711632" y="5822263"/>
            <a:ext cx="1661722" cy="569786"/>
          </a:xfrm>
          <a:prstGeom prst="line">
            <a:avLst/>
          </a:prstGeom>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B2B7BFA0-BF3B-4D9B-9C23-9536DDEEBAD5}"/>
              </a:ext>
            </a:extLst>
          </p:cNvPr>
          <p:cNvSpPr/>
          <p:nvPr/>
        </p:nvSpPr>
        <p:spPr>
          <a:xfrm>
            <a:off x="6986623" y="6610911"/>
            <a:ext cx="943271" cy="26045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contact info</a:t>
            </a:r>
          </a:p>
        </p:txBody>
      </p:sp>
      <p:cxnSp>
        <p:nvCxnSpPr>
          <p:cNvPr id="242" name="Straight Connector 241">
            <a:extLst>
              <a:ext uri="{FF2B5EF4-FFF2-40B4-BE49-F238E27FC236}">
                <a16:creationId xmlns:a16="http://schemas.microsoft.com/office/drawing/2014/main" id="{F96903DE-8EA7-4C40-A717-C9FCAD106458}"/>
              </a:ext>
            </a:extLst>
          </p:cNvPr>
          <p:cNvCxnSpPr>
            <a:cxnSpLocks/>
            <a:stCxn id="241" idx="0"/>
            <a:endCxn id="134" idx="2"/>
          </p:cNvCxnSpPr>
          <p:nvPr/>
        </p:nvCxnSpPr>
        <p:spPr>
          <a:xfrm flipH="1" flipV="1">
            <a:off x="7373354" y="5822263"/>
            <a:ext cx="84905" cy="788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C2EC771-30DB-4AD0-BDBD-BCB1C18206B3}"/>
              </a:ext>
            </a:extLst>
          </p:cNvPr>
          <p:cNvCxnSpPr>
            <a:cxnSpLocks/>
            <a:stCxn id="544" idx="0"/>
            <a:endCxn id="155" idx="2"/>
          </p:cNvCxnSpPr>
          <p:nvPr/>
        </p:nvCxnSpPr>
        <p:spPr>
          <a:xfrm flipV="1">
            <a:off x="694142" y="1973570"/>
            <a:ext cx="36935" cy="805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098C002-66C6-43E5-8ED9-F33CA66B39F7}"/>
              </a:ext>
            </a:extLst>
          </p:cNvPr>
          <p:cNvCxnSpPr>
            <a:cxnSpLocks/>
            <a:stCxn id="245" idx="0"/>
            <a:endCxn id="155" idx="2"/>
          </p:cNvCxnSpPr>
          <p:nvPr/>
        </p:nvCxnSpPr>
        <p:spPr>
          <a:xfrm flipH="1" flipV="1">
            <a:off x="731077" y="1973570"/>
            <a:ext cx="105596" cy="315092"/>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a:extLst>
              <a:ext uri="{FF2B5EF4-FFF2-40B4-BE49-F238E27FC236}">
                <a16:creationId xmlns:a16="http://schemas.microsoft.com/office/drawing/2014/main" id="{CFC2D1FC-E454-46FC-8A51-A71C0901566C}"/>
              </a:ext>
            </a:extLst>
          </p:cNvPr>
          <p:cNvSpPr/>
          <p:nvPr/>
        </p:nvSpPr>
        <p:spPr>
          <a:xfrm>
            <a:off x="1279609" y="811600"/>
            <a:ext cx="727658" cy="23423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phone</a:t>
            </a:r>
          </a:p>
        </p:txBody>
      </p:sp>
      <p:cxnSp>
        <p:nvCxnSpPr>
          <p:cNvPr id="248" name="Straight Connector 247">
            <a:extLst>
              <a:ext uri="{FF2B5EF4-FFF2-40B4-BE49-F238E27FC236}">
                <a16:creationId xmlns:a16="http://schemas.microsoft.com/office/drawing/2014/main" id="{B55B96FD-6864-47A5-ACF8-D30DF9F4D6AD}"/>
              </a:ext>
            </a:extLst>
          </p:cNvPr>
          <p:cNvCxnSpPr>
            <a:cxnSpLocks/>
            <a:stCxn id="247" idx="4"/>
            <a:endCxn id="155" idx="0"/>
          </p:cNvCxnSpPr>
          <p:nvPr/>
        </p:nvCxnSpPr>
        <p:spPr>
          <a:xfrm flipH="1">
            <a:off x="731077" y="1045830"/>
            <a:ext cx="912361" cy="719602"/>
          </a:xfrm>
          <a:prstGeom prst="line">
            <a:avLst/>
          </a:prstGeom>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7C45EDF6-B314-4E0B-9606-8AB81FEFACF0}"/>
              </a:ext>
            </a:extLst>
          </p:cNvPr>
          <p:cNvSpPr/>
          <p:nvPr/>
        </p:nvSpPr>
        <p:spPr>
          <a:xfrm>
            <a:off x="1221284" y="1221341"/>
            <a:ext cx="727658" cy="23423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email</a:t>
            </a:r>
          </a:p>
        </p:txBody>
      </p:sp>
      <p:cxnSp>
        <p:nvCxnSpPr>
          <p:cNvPr id="250" name="Straight Connector 249">
            <a:extLst>
              <a:ext uri="{FF2B5EF4-FFF2-40B4-BE49-F238E27FC236}">
                <a16:creationId xmlns:a16="http://schemas.microsoft.com/office/drawing/2014/main" id="{A2D3408E-4037-4171-8AE7-58F8FA35F2BC}"/>
              </a:ext>
            </a:extLst>
          </p:cNvPr>
          <p:cNvCxnSpPr>
            <a:cxnSpLocks/>
            <a:stCxn id="249" idx="4"/>
            <a:endCxn id="155" idx="0"/>
          </p:cNvCxnSpPr>
          <p:nvPr/>
        </p:nvCxnSpPr>
        <p:spPr>
          <a:xfrm flipH="1">
            <a:off x="731077" y="1455571"/>
            <a:ext cx="854036" cy="309861"/>
          </a:xfrm>
          <a:prstGeom prst="line">
            <a:avLst/>
          </a:prstGeom>
        </p:spPr>
        <p:style>
          <a:lnRef idx="1">
            <a:schemeClr val="accent1"/>
          </a:lnRef>
          <a:fillRef idx="0">
            <a:schemeClr val="accent1"/>
          </a:fillRef>
          <a:effectRef idx="0">
            <a:schemeClr val="accent1"/>
          </a:effectRef>
          <a:fontRef idx="minor">
            <a:schemeClr val="tx1"/>
          </a:fontRef>
        </p:style>
      </p:cxnSp>
      <p:sp>
        <p:nvSpPr>
          <p:cNvPr id="251" name="Oval 250">
            <a:extLst>
              <a:ext uri="{FF2B5EF4-FFF2-40B4-BE49-F238E27FC236}">
                <a16:creationId xmlns:a16="http://schemas.microsoft.com/office/drawing/2014/main" id="{AA7171D9-0EEA-4F66-8449-945261793C94}"/>
              </a:ext>
            </a:extLst>
          </p:cNvPr>
          <p:cNvSpPr/>
          <p:nvPr/>
        </p:nvSpPr>
        <p:spPr>
          <a:xfrm>
            <a:off x="432497" y="3252723"/>
            <a:ext cx="1088849" cy="272281"/>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login access</a:t>
            </a:r>
          </a:p>
        </p:txBody>
      </p:sp>
      <p:sp>
        <p:nvSpPr>
          <p:cNvPr id="252" name="Oval 251">
            <a:extLst>
              <a:ext uri="{FF2B5EF4-FFF2-40B4-BE49-F238E27FC236}">
                <a16:creationId xmlns:a16="http://schemas.microsoft.com/office/drawing/2014/main" id="{8008B613-347C-4545-87AD-3FF7881BCC3F}"/>
              </a:ext>
            </a:extLst>
          </p:cNvPr>
          <p:cNvSpPr/>
          <p:nvPr/>
        </p:nvSpPr>
        <p:spPr>
          <a:xfrm>
            <a:off x="1135609" y="2792324"/>
            <a:ext cx="1088849" cy="28900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vendor bank fees</a:t>
            </a:r>
          </a:p>
        </p:txBody>
      </p:sp>
      <p:cxnSp>
        <p:nvCxnSpPr>
          <p:cNvPr id="253" name="Straight Connector 252">
            <a:extLst>
              <a:ext uri="{FF2B5EF4-FFF2-40B4-BE49-F238E27FC236}">
                <a16:creationId xmlns:a16="http://schemas.microsoft.com/office/drawing/2014/main" id="{49CA9083-30A6-4604-A071-2CA909F029C0}"/>
              </a:ext>
            </a:extLst>
          </p:cNvPr>
          <p:cNvCxnSpPr>
            <a:cxnSpLocks/>
            <a:stCxn id="251" idx="0"/>
            <a:endCxn id="155" idx="2"/>
          </p:cNvCxnSpPr>
          <p:nvPr/>
        </p:nvCxnSpPr>
        <p:spPr>
          <a:xfrm flipH="1" flipV="1">
            <a:off x="731077" y="1973570"/>
            <a:ext cx="245845" cy="1279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E671E00-CD23-44B7-A775-1BC7A0223036}"/>
              </a:ext>
            </a:extLst>
          </p:cNvPr>
          <p:cNvCxnSpPr>
            <a:cxnSpLocks/>
            <a:stCxn id="252" idx="0"/>
            <a:endCxn id="155" idx="2"/>
          </p:cNvCxnSpPr>
          <p:nvPr/>
        </p:nvCxnSpPr>
        <p:spPr>
          <a:xfrm flipH="1" flipV="1">
            <a:off x="731077" y="1973570"/>
            <a:ext cx="948957" cy="818754"/>
          </a:xfrm>
          <a:prstGeom prst="line">
            <a:avLst/>
          </a:prstGeom>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13A05BD8-7E32-4D82-B9EF-98ACF0626757}"/>
              </a:ext>
            </a:extLst>
          </p:cNvPr>
          <p:cNvSpPr/>
          <p:nvPr/>
        </p:nvSpPr>
        <p:spPr>
          <a:xfrm>
            <a:off x="7908065" y="2899240"/>
            <a:ext cx="906192" cy="23986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price</a:t>
            </a:r>
          </a:p>
        </p:txBody>
      </p:sp>
      <p:cxnSp>
        <p:nvCxnSpPr>
          <p:cNvPr id="262" name="Straight Connector 261">
            <a:extLst>
              <a:ext uri="{FF2B5EF4-FFF2-40B4-BE49-F238E27FC236}">
                <a16:creationId xmlns:a16="http://schemas.microsoft.com/office/drawing/2014/main" id="{3C1241F8-D056-42BE-9E9C-ECB0CC0036FA}"/>
              </a:ext>
            </a:extLst>
          </p:cNvPr>
          <p:cNvCxnSpPr>
            <a:cxnSpLocks/>
            <a:endCxn id="261" idx="3"/>
          </p:cNvCxnSpPr>
          <p:nvPr/>
        </p:nvCxnSpPr>
        <p:spPr>
          <a:xfrm flipV="1">
            <a:off x="7311839" y="3103978"/>
            <a:ext cx="728935" cy="632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2D1D487-FFEA-4B0A-8F22-C27B6E2F8059}"/>
              </a:ext>
            </a:extLst>
          </p:cNvPr>
          <p:cNvCxnSpPr>
            <a:cxnSpLocks/>
            <a:endCxn id="132" idx="0"/>
          </p:cNvCxnSpPr>
          <p:nvPr/>
        </p:nvCxnSpPr>
        <p:spPr>
          <a:xfrm flipH="1">
            <a:off x="7365268" y="1351228"/>
            <a:ext cx="818185" cy="891787"/>
          </a:xfrm>
          <a:prstGeom prst="line">
            <a:avLst/>
          </a:prstGeom>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3979826C-29D8-483B-ADFE-55D30F1769A7}"/>
              </a:ext>
            </a:extLst>
          </p:cNvPr>
          <p:cNvSpPr/>
          <p:nvPr/>
        </p:nvSpPr>
        <p:spPr>
          <a:xfrm>
            <a:off x="5969700" y="1103994"/>
            <a:ext cx="828823" cy="21852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category</a:t>
            </a:r>
          </a:p>
        </p:txBody>
      </p:sp>
      <p:cxnSp>
        <p:nvCxnSpPr>
          <p:cNvPr id="270" name="Straight Connector 269">
            <a:extLst>
              <a:ext uri="{FF2B5EF4-FFF2-40B4-BE49-F238E27FC236}">
                <a16:creationId xmlns:a16="http://schemas.microsoft.com/office/drawing/2014/main" id="{98E958F4-5BAD-4F5E-ACC6-FA98D4621617}"/>
              </a:ext>
            </a:extLst>
          </p:cNvPr>
          <p:cNvCxnSpPr>
            <a:cxnSpLocks/>
            <a:stCxn id="269" idx="4"/>
            <a:endCxn id="132" idx="0"/>
          </p:cNvCxnSpPr>
          <p:nvPr/>
        </p:nvCxnSpPr>
        <p:spPr>
          <a:xfrm>
            <a:off x="6384112" y="1322518"/>
            <a:ext cx="981156" cy="920497"/>
          </a:xfrm>
          <a:prstGeom prst="line">
            <a:avLst/>
          </a:prstGeom>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36C66E5F-0993-46EB-B4D5-1E776DC136CA}"/>
              </a:ext>
            </a:extLst>
          </p:cNvPr>
          <p:cNvSpPr/>
          <p:nvPr/>
        </p:nvSpPr>
        <p:spPr>
          <a:xfrm>
            <a:off x="5615626" y="1689859"/>
            <a:ext cx="900019" cy="272988"/>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primary subsidiary</a:t>
            </a:r>
          </a:p>
        </p:txBody>
      </p:sp>
      <p:cxnSp>
        <p:nvCxnSpPr>
          <p:cNvPr id="272" name="Straight Connector 271">
            <a:extLst>
              <a:ext uri="{FF2B5EF4-FFF2-40B4-BE49-F238E27FC236}">
                <a16:creationId xmlns:a16="http://schemas.microsoft.com/office/drawing/2014/main" id="{62A75A92-17E7-4AE9-8EAB-2BE11B326DF9}"/>
              </a:ext>
            </a:extLst>
          </p:cNvPr>
          <p:cNvCxnSpPr>
            <a:cxnSpLocks/>
            <a:stCxn id="271" idx="4"/>
            <a:endCxn id="132" idx="0"/>
          </p:cNvCxnSpPr>
          <p:nvPr/>
        </p:nvCxnSpPr>
        <p:spPr>
          <a:xfrm>
            <a:off x="6065636" y="1962847"/>
            <a:ext cx="1299632" cy="280168"/>
          </a:xfrm>
          <a:prstGeom prst="line">
            <a:avLst/>
          </a:prstGeom>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36F91E2-FBF0-467E-A7B9-481B1A2C5B25}"/>
              </a:ext>
            </a:extLst>
          </p:cNvPr>
          <p:cNvSpPr/>
          <p:nvPr/>
        </p:nvSpPr>
        <p:spPr>
          <a:xfrm>
            <a:off x="9633094" y="708422"/>
            <a:ext cx="828823" cy="21852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email</a:t>
            </a:r>
          </a:p>
        </p:txBody>
      </p:sp>
      <p:cxnSp>
        <p:nvCxnSpPr>
          <p:cNvPr id="276" name="Straight Connector 275">
            <a:extLst>
              <a:ext uri="{FF2B5EF4-FFF2-40B4-BE49-F238E27FC236}">
                <a16:creationId xmlns:a16="http://schemas.microsoft.com/office/drawing/2014/main" id="{3C83B908-08BB-4DF0-8482-B48405E14755}"/>
              </a:ext>
            </a:extLst>
          </p:cNvPr>
          <p:cNvCxnSpPr>
            <a:cxnSpLocks/>
            <a:endCxn id="132" idx="0"/>
          </p:cNvCxnSpPr>
          <p:nvPr/>
        </p:nvCxnSpPr>
        <p:spPr>
          <a:xfrm flipH="1">
            <a:off x="7365268" y="1803960"/>
            <a:ext cx="857135" cy="439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465EC2B-842E-4283-81F9-FFC13F6F391C}"/>
              </a:ext>
            </a:extLst>
          </p:cNvPr>
          <p:cNvCxnSpPr>
            <a:cxnSpLocks/>
            <a:stCxn id="275" idx="2"/>
            <a:endCxn id="132" idx="0"/>
          </p:cNvCxnSpPr>
          <p:nvPr/>
        </p:nvCxnSpPr>
        <p:spPr>
          <a:xfrm flipH="1">
            <a:off x="7365268" y="817684"/>
            <a:ext cx="2267826" cy="1425331"/>
          </a:xfrm>
          <a:prstGeom prst="line">
            <a:avLst/>
          </a:prstGeom>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A43233B1-D84A-4521-8696-118CD8772C42}"/>
              </a:ext>
            </a:extLst>
          </p:cNvPr>
          <p:cNvSpPr/>
          <p:nvPr/>
        </p:nvSpPr>
        <p:spPr>
          <a:xfrm>
            <a:off x="2037375" y="5237374"/>
            <a:ext cx="1277151" cy="32452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start date</a:t>
            </a:r>
          </a:p>
        </p:txBody>
      </p:sp>
      <p:sp>
        <p:nvSpPr>
          <p:cNvPr id="280" name="Oval 279">
            <a:extLst>
              <a:ext uri="{FF2B5EF4-FFF2-40B4-BE49-F238E27FC236}">
                <a16:creationId xmlns:a16="http://schemas.microsoft.com/office/drawing/2014/main" id="{D2CBAD38-6634-494E-A932-7E3F73E87823}"/>
              </a:ext>
            </a:extLst>
          </p:cNvPr>
          <p:cNvSpPr/>
          <p:nvPr/>
        </p:nvSpPr>
        <p:spPr>
          <a:xfrm>
            <a:off x="1560367" y="5628663"/>
            <a:ext cx="1267218" cy="297728"/>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end date</a:t>
            </a:r>
          </a:p>
        </p:txBody>
      </p:sp>
      <p:cxnSp>
        <p:nvCxnSpPr>
          <p:cNvPr id="281" name="Straight Connector 280">
            <a:extLst>
              <a:ext uri="{FF2B5EF4-FFF2-40B4-BE49-F238E27FC236}">
                <a16:creationId xmlns:a16="http://schemas.microsoft.com/office/drawing/2014/main" id="{C6914B33-A6D0-421F-ABF0-758010D0F214}"/>
              </a:ext>
            </a:extLst>
          </p:cNvPr>
          <p:cNvCxnSpPr>
            <a:cxnSpLocks/>
            <a:stCxn id="278" idx="0"/>
            <a:endCxn id="186" idx="2"/>
          </p:cNvCxnSpPr>
          <p:nvPr/>
        </p:nvCxnSpPr>
        <p:spPr>
          <a:xfrm flipV="1">
            <a:off x="874308" y="5009878"/>
            <a:ext cx="606279" cy="628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6F956CA-0C5E-4ECE-9326-261898182155}"/>
              </a:ext>
            </a:extLst>
          </p:cNvPr>
          <p:cNvCxnSpPr>
            <a:cxnSpLocks/>
            <a:stCxn id="279" idx="0"/>
            <a:endCxn id="186" idx="2"/>
          </p:cNvCxnSpPr>
          <p:nvPr/>
        </p:nvCxnSpPr>
        <p:spPr>
          <a:xfrm flipH="1" flipV="1">
            <a:off x="1480587" y="5009878"/>
            <a:ext cx="1195364" cy="22749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C3F84D5-AF85-4DAE-BE8C-143A6336E286}"/>
              </a:ext>
            </a:extLst>
          </p:cNvPr>
          <p:cNvCxnSpPr>
            <a:cxnSpLocks/>
            <a:stCxn id="280" idx="0"/>
            <a:endCxn id="186" idx="2"/>
          </p:cNvCxnSpPr>
          <p:nvPr/>
        </p:nvCxnSpPr>
        <p:spPr>
          <a:xfrm flipH="1" flipV="1">
            <a:off x="1480587" y="5009878"/>
            <a:ext cx="713389" cy="618785"/>
          </a:xfrm>
          <a:prstGeom prst="line">
            <a:avLst/>
          </a:prstGeom>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3EEFCAF0-5BA8-489A-8C40-83C26057D308}"/>
              </a:ext>
            </a:extLst>
          </p:cNvPr>
          <p:cNvSpPr/>
          <p:nvPr/>
        </p:nvSpPr>
        <p:spPr>
          <a:xfrm>
            <a:off x="2487656" y="3297892"/>
            <a:ext cx="1009129" cy="26948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item description</a:t>
            </a:r>
          </a:p>
        </p:txBody>
      </p:sp>
      <p:sp>
        <p:nvSpPr>
          <p:cNvPr id="285" name="Oval 284">
            <a:extLst>
              <a:ext uri="{FF2B5EF4-FFF2-40B4-BE49-F238E27FC236}">
                <a16:creationId xmlns:a16="http://schemas.microsoft.com/office/drawing/2014/main" id="{33BA4121-A407-41A0-8D28-370A839ED3FC}"/>
              </a:ext>
            </a:extLst>
          </p:cNvPr>
          <p:cNvSpPr/>
          <p:nvPr/>
        </p:nvSpPr>
        <p:spPr>
          <a:xfrm>
            <a:off x="2368457" y="3001503"/>
            <a:ext cx="912537" cy="218171"/>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price</a:t>
            </a:r>
          </a:p>
        </p:txBody>
      </p:sp>
      <p:cxnSp>
        <p:nvCxnSpPr>
          <p:cNvPr id="286" name="Straight Connector 285">
            <a:extLst>
              <a:ext uri="{FF2B5EF4-FFF2-40B4-BE49-F238E27FC236}">
                <a16:creationId xmlns:a16="http://schemas.microsoft.com/office/drawing/2014/main" id="{C460DC3D-085E-4A46-86E5-AF2F3C0676DA}"/>
              </a:ext>
            </a:extLst>
          </p:cNvPr>
          <p:cNvCxnSpPr>
            <a:cxnSpLocks/>
            <a:stCxn id="154" idx="0"/>
            <a:endCxn id="284" idx="5"/>
          </p:cNvCxnSpPr>
          <p:nvPr/>
        </p:nvCxnSpPr>
        <p:spPr>
          <a:xfrm flipH="1" flipV="1">
            <a:off x="3349001" y="3527908"/>
            <a:ext cx="742093" cy="147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17B4F52-CAAD-4E77-971F-70C8BB39DB36}"/>
              </a:ext>
            </a:extLst>
          </p:cNvPr>
          <p:cNvCxnSpPr>
            <a:cxnSpLocks/>
            <a:stCxn id="285" idx="5"/>
            <a:endCxn id="154" idx="0"/>
          </p:cNvCxnSpPr>
          <p:nvPr/>
        </p:nvCxnSpPr>
        <p:spPr>
          <a:xfrm>
            <a:off x="3147356" y="3187724"/>
            <a:ext cx="943738" cy="487817"/>
          </a:xfrm>
          <a:prstGeom prst="line">
            <a:avLst/>
          </a:prstGeom>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08B087AE-FEB5-4B9E-BEC4-97C1A65B58E6}"/>
              </a:ext>
            </a:extLst>
          </p:cNvPr>
          <p:cNvSpPr/>
          <p:nvPr/>
        </p:nvSpPr>
        <p:spPr>
          <a:xfrm>
            <a:off x="4118493" y="6559143"/>
            <a:ext cx="1009129" cy="26948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category name</a:t>
            </a:r>
          </a:p>
        </p:txBody>
      </p:sp>
      <p:cxnSp>
        <p:nvCxnSpPr>
          <p:cNvPr id="289" name="Straight Connector 288">
            <a:extLst>
              <a:ext uri="{FF2B5EF4-FFF2-40B4-BE49-F238E27FC236}">
                <a16:creationId xmlns:a16="http://schemas.microsoft.com/office/drawing/2014/main" id="{E111D28D-5290-44EA-8A01-85E98699F8B1}"/>
              </a:ext>
            </a:extLst>
          </p:cNvPr>
          <p:cNvCxnSpPr>
            <a:cxnSpLocks/>
            <a:stCxn id="288" idx="0"/>
            <a:endCxn id="156" idx="2"/>
          </p:cNvCxnSpPr>
          <p:nvPr/>
        </p:nvCxnSpPr>
        <p:spPr>
          <a:xfrm flipH="1" flipV="1">
            <a:off x="4115677" y="6104276"/>
            <a:ext cx="507381" cy="454867"/>
          </a:xfrm>
          <a:prstGeom prst="line">
            <a:avLst/>
          </a:prstGeom>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E0B5031A-26F6-4A61-860B-ABC4197B5476}"/>
              </a:ext>
            </a:extLst>
          </p:cNvPr>
          <p:cNvSpPr/>
          <p:nvPr/>
        </p:nvSpPr>
        <p:spPr>
          <a:xfrm>
            <a:off x="11026963" y="6007674"/>
            <a:ext cx="977971" cy="32588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address</a:t>
            </a:r>
          </a:p>
        </p:txBody>
      </p:sp>
      <p:cxnSp>
        <p:nvCxnSpPr>
          <p:cNvPr id="295" name="Straight Connector 294">
            <a:extLst>
              <a:ext uri="{FF2B5EF4-FFF2-40B4-BE49-F238E27FC236}">
                <a16:creationId xmlns:a16="http://schemas.microsoft.com/office/drawing/2014/main" id="{1A6C566C-B225-445F-9661-4A05BA63E219}"/>
              </a:ext>
            </a:extLst>
          </p:cNvPr>
          <p:cNvCxnSpPr>
            <a:cxnSpLocks/>
            <a:stCxn id="148" idx="2"/>
            <a:endCxn id="294" idx="0"/>
          </p:cNvCxnSpPr>
          <p:nvPr/>
        </p:nvCxnSpPr>
        <p:spPr>
          <a:xfrm flipH="1">
            <a:off x="11515949" y="5561894"/>
            <a:ext cx="32573" cy="445780"/>
          </a:xfrm>
          <a:prstGeom prst="line">
            <a:avLst/>
          </a:prstGeom>
        </p:spPr>
        <p:style>
          <a:lnRef idx="1">
            <a:schemeClr val="accent1"/>
          </a:lnRef>
          <a:fillRef idx="0">
            <a:schemeClr val="accent1"/>
          </a:fillRef>
          <a:effectRef idx="0">
            <a:schemeClr val="accent1"/>
          </a:effectRef>
          <a:fontRef idx="minor">
            <a:schemeClr val="tx1"/>
          </a:fontRef>
        </p:style>
      </p:cxnSp>
      <p:sp>
        <p:nvSpPr>
          <p:cNvPr id="296" name="Oval 295">
            <a:extLst>
              <a:ext uri="{FF2B5EF4-FFF2-40B4-BE49-F238E27FC236}">
                <a16:creationId xmlns:a16="http://schemas.microsoft.com/office/drawing/2014/main" id="{5392F1E4-E452-4320-BC39-35B113497B48}"/>
              </a:ext>
            </a:extLst>
          </p:cNvPr>
          <p:cNvSpPr/>
          <p:nvPr/>
        </p:nvSpPr>
        <p:spPr>
          <a:xfrm>
            <a:off x="9647233" y="5943469"/>
            <a:ext cx="977971" cy="32588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web </a:t>
            </a:r>
            <a:r>
              <a:rPr lang="en-US" sz="800" err="1">
                <a:solidFill>
                  <a:schemeClr val="tx1"/>
                </a:solidFill>
              </a:rPr>
              <a:t>url</a:t>
            </a:r>
            <a:endParaRPr lang="en-US" sz="800">
              <a:solidFill>
                <a:schemeClr val="tx1"/>
              </a:solidFill>
            </a:endParaRPr>
          </a:p>
        </p:txBody>
      </p:sp>
      <p:cxnSp>
        <p:nvCxnSpPr>
          <p:cNvPr id="297" name="Straight Connector 296">
            <a:extLst>
              <a:ext uri="{FF2B5EF4-FFF2-40B4-BE49-F238E27FC236}">
                <a16:creationId xmlns:a16="http://schemas.microsoft.com/office/drawing/2014/main" id="{55E76587-0B9E-4FED-8B8C-3DFB157C4CE9}"/>
              </a:ext>
            </a:extLst>
          </p:cNvPr>
          <p:cNvCxnSpPr>
            <a:cxnSpLocks/>
            <a:stCxn id="147" idx="2"/>
            <a:endCxn id="296" idx="0"/>
          </p:cNvCxnSpPr>
          <p:nvPr/>
        </p:nvCxnSpPr>
        <p:spPr>
          <a:xfrm>
            <a:off x="10032362" y="5552752"/>
            <a:ext cx="103857" cy="390717"/>
          </a:xfrm>
          <a:prstGeom prst="line">
            <a:avLst/>
          </a:prstGeom>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471D6A85-62F1-450A-96CC-EA688EFE1734}"/>
              </a:ext>
            </a:extLst>
          </p:cNvPr>
          <p:cNvSpPr/>
          <p:nvPr/>
        </p:nvSpPr>
        <p:spPr>
          <a:xfrm>
            <a:off x="217158" y="5638081"/>
            <a:ext cx="1314300" cy="389159"/>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promotion type</a:t>
            </a:r>
          </a:p>
        </p:txBody>
      </p:sp>
      <p:sp>
        <p:nvSpPr>
          <p:cNvPr id="208" name="Oval 207">
            <a:extLst>
              <a:ext uri="{FF2B5EF4-FFF2-40B4-BE49-F238E27FC236}">
                <a16:creationId xmlns:a16="http://schemas.microsoft.com/office/drawing/2014/main" id="{E05D3354-9FDC-4C6B-8CAC-FD16F8DCF35A}"/>
              </a:ext>
            </a:extLst>
          </p:cNvPr>
          <p:cNvSpPr/>
          <p:nvPr/>
        </p:nvSpPr>
        <p:spPr>
          <a:xfrm>
            <a:off x="6800544" y="776928"/>
            <a:ext cx="828823" cy="21852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customer id</a:t>
            </a:r>
          </a:p>
        </p:txBody>
      </p:sp>
      <p:cxnSp>
        <p:nvCxnSpPr>
          <p:cNvPr id="300" name="Straight Connector 299">
            <a:extLst>
              <a:ext uri="{FF2B5EF4-FFF2-40B4-BE49-F238E27FC236}">
                <a16:creationId xmlns:a16="http://schemas.microsoft.com/office/drawing/2014/main" id="{AD905A10-8793-47A3-8B03-6EFE37686D6D}"/>
              </a:ext>
            </a:extLst>
          </p:cNvPr>
          <p:cNvCxnSpPr>
            <a:cxnSpLocks/>
            <a:stCxn id="188" idx="3"/>
            <a:endCxn id="154" idx="1"/>
          </p:cNvCxnSpPr>
          <p:nvPr/>
        </p:nvCxnSpPr>
        <p:spPr>
          <a:xfrm flipV="1">
            <a:off x="2700159" y="3854727"/>
            <a:ext cx="645210" cy="1690"/>
          </a:xfrm>
          <a:prstGeom prst="line">
            <a:avLst/>
          </a:prstGeom>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3D7B7189-EFFE-2948-94A7-1F75DBAA0E13}"/>
              </a:ext>
            </a:extLst>
          </p:cNvPr>
          <p:cNvSpPr/>
          <p:nvPr/>
        </p:nvSpPr>
        <p:spPr>
          <a:xfrm>
            <a:off x="5286352" y="3639005"/>
            <a:ext cx="906192" cy="44696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endParaRPr>
          </a:p>
        </p:txBody>
      </p:sp>
      <p:sp>
        <p:nvSpPr>
          <p:cNvPr id="309" name="Diamond 308">
            <a:extLst>
              <a:ext uri="{FF2B5EF4-FFF2-40B4-BE49-F238E27FC236}">
                <a16:creationId xmlns:a16="http://schemas.microsoft.com/office/drawing/2014/main" id="{29A61BCB-901E-624C-9A8B-645DEA66E6E9}"/>
              </a:ext>
            </a:extLst>
          </p:cNvPr>
          <p:cNvSpPr/>
          <p:nvPr/>
        </p:nvSpPr>
        <p:spPr>
          <a:xfrm>
            <a:off x="5294895" y="3624892"/>
            <a:ext cx="906192" cy="446969"/>
          </a:xfrm>
          <a:prstGeom prst="diamond">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err="1">
                <a:solidFill>
                  <a:schemeClr val="bg1"/>
                </a:solidFill>
              </a:rPr>
              <a:t>item_sales</a:t>
            </a:r>
            <a:endParaRPr lang="en-US" sz="800">
              <a:solidFill>
                <a:schemeClr val="bg1"/>
              </a:solidFill>
            </a:endParaRPr>
          </a:p>
        </p:txBody>
      </p:sp>
      <p:grpSp>
        <p:nvGrpSpPr>
          <p:cNvPr id="315" name="Group 314">
            <a:extLst>
              <a:ext uri="{FF2B5EF4-FFF2-40B4-BE49-F238E27FC236}">
                <a16:creationId xmlns:a16="http://schemas.microsoft.com/office/drawing/2014/main" id="{5DB287ED-FF75-684E-B58A-9F6F94C6146E}"/>
              </a:ext>
            </a:extLst>
          </p:cNvPr>
          <p:cNvGrpSpPr/>
          <p:nvPr/>
        </p:nvGrpSpPr>
        <p:grpSpPr>
          <a:xfrm>
            <a:off x="6207328" y="3712345"/>
            <a:ext cx="185983" cy="289003"/>
            <a:chOff x="1287237" y="2514076"/>
            <a:chExt cx="288353" cy="373628"/>
          </a:xfrm>
        </p:grpSpPr>
        <p:grpSp>
          <p:nvGrpSpPr>
            <p:cNvPr id="316" name="Group 315">
              <a:extLst>
                <a:ext uri="{FF2B5EF4-FFF2-40B4-BE49-F238E27FC236}">
                  <a16:creationId xmlns:a16="http://schemas.microsoft.com/office/drawing/2014/main" id="{741199D0-B3CF-8E42-A143-500EAA981D43}"/>
                </a:ext>
              </a:extLst>
            </p:cNvPr>
            <p:cNvGrpSpPr/>
            <p:nvPr/>
          </p:nvGrpSpPr>
          <p:grpSpPr>
            <a:xfrm rot="5400000">
              <a:off x="1244600" y="2556713"/>
              <a:ext cx="373627" cy="288353"/>
              <a:chOff x="5410199" y="3638552"/>
              <a:chExt cx="438150" cy="295276"/>
            </a:xfrm>
          </p:grpSpPr>
          <p:cxnSp>
            <p:nvCxnSpPr>
              <p:cNvPr id="318" name="Straight Connector 317">
                <a:extLst>
                  <a:ext uri="{FF2B5EF4-FFF2-40B4-BE49-F238E27FC236}">
                    <a16:creationId xmlns:a16="http://schemas.microsoft.com/office/drawing/2014/main" id="{08D8ADF9-8CC4-A641-9102-D15EBE0EA636}"/>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6AF0C6D5-9519-444B-9189-5DDB8B91B32B}"/>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7" name="Straight Connector 316">
              <a:extLst>
                <a:ext uri="{FF2B5EF4-FFF2-40B4-BE49-F238E27FC236}">
                  <a16:creationId xmlns:a16="http://schemas.microsoft.com/office/drawing/2014/main" id="{377EB0A0-601D-1547-90C5-D7715DA620ED}"/>
                </a:ext>
              </a:extLst>
            </p:cNvPr>
            <p:cNvCxnSpPr>
              <a:cxnSpLocks/>
            </p:cNvCxnSpPr>
            <p:nvPr/>
          </p:nvCxnSpPr>
          <p:spPr>
            <a:xfrm rot="16200000">
              <a:off x="1388776" y="2700890"/>
              <a:ext cx="37362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0" name="Group 319">
            <a:extLst>
              <a:ext uri="{FF2B5EF4-FFF2-40B4-BE49-F238E27FC236}">
                <a16:creationId xmlns:a16="http://schemas.microsoft.com/office/drawing/2014/main" id="{EBE48A76-2FBD-7146-9308-96016EE40B05}"/>
              </a:ext>
            </a:extLst>
          </p:cNvPr>
          <p:cNvGrpSpPr/>
          <p:nvPr/>
        </p:nvGrpSpPr>
        <p:grpSpPr>
          <a:xfrm rot="15983287">
            <a:off x="5064640" y="3755460"/>
            <a:ext cx="264049" cy="204922"/>
            <a:chOff x="5410199" y="3638552"/>
            <a:chExt cx="438150" cy="295276"/>
          </a:xfrm>
        </p:grpSpPr>
        <p:cxnSp>
          <p:nvCxnSpPr>
            <p:cNvPr id="321" name="Straight Connector 320">
              <a:extLst>
                <a:ext uri="{FF2B5EF4-FFF2-40B4-BE49-F238E27FC236}">
                  <a16:creationId xmlns:a16="http://schemas.microsoft.com/office/drawing/2014/main" id="{0DDB1B95-BCB5-A74E-8C71-F2C9ECF3D4CF}"/>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12FCFC5-2F3E-8949-A8C9-B61D6E2230DC}"/>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00261C24-7189-1043-AFBD-FB71E8F20E07}"/>
              </a:ext>
            </a:extLst>
          </p:cNvPr>
          <p:cNvCxnSpPr/>
          <p:nvPr/>
        </p:nvCxnSpPr>
        <p:spPr>
          <a:xfrm>
            <a:off x="8222403" y="3732462"/>
            <a:ext cx="105528" cy="141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2A8B1A8-72D5-814B-8298-D744C152D99F}"/>
              </a:ext>
            </a:extLst>
          </p:cNvPr>
          <p:cNvCxnSpPr/>
          <p:nvPr/>
        </p:nvCxnSpPr>
        <p:spPr>
          <a:xfrm flipV="1">
            <a:off x="8222403" y="3854727"/>
            <a:ext cx="116833" cy="84579"/>
          </a:xfrm>
          <a:prstGeom prst="line">
            <a:avLst/>
          </a:prstGeom>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08E0B0D6-5B47-5049-8DFE-37FB795A2490}"/>
              </a:ext>
            </a:extLst>
          </p:cNvPr>
          <p:cNvSpPr/>
          <p:nvPr/>
        </p:nvSpPr>
        <p:spPr>
          <a:xfrm>
            <a:off x="8711734" y="3095304"/>
            <a:ext cx="1598136" cy="32494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sales id</a:t>
            </a:r>
          </a:p>
        </p:txBody>
      </p:sp>
      <p:cxnSp>
        <p:nvCxnSpPr>
          <p:cNvPr id="324" name="Straight Connector 323">
            <a:extLst>
              <a:ext uri="{FF2B5EF4-FFF2-40B4-BE49-F238E27FC236}">
                <a16:creationId xmlns:a16="http://schemas.microsoft.com/office/drawing/2014/main" id="{6C92EB01-7475-E24E-A860-F66C1E0AB3C0}"/>
              </a:ext>
            </a:extLst>
          </p:cNvPr>
          <p:cNvCxnSpPr>
            <a:cxnSpLocks/>
            <a:endCxn id="323" idx="3"/>
          </p:cNvCxnSpPr>
          <p:nvPr/>
        </p:nvCxnSpPr>
        <p:spPr>
          <a:xfrm flipV="1">
            <a:off x="7311839" y="3372663"/>
            <a:ext cx="1633937" cy="329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E7C5D4A-7430-DB4D-AAC4-1475F7396A66}"/>
              </a:ext>
            </a:extLst>
          </p:cNvPr>
          <p:cNvCxnSpPr>
            <a:cxnSpLocks/>
            <a:stCxn id="309" idx="2"/>
          </p:cNvCxnSpPr>
          <p:nvPr/>
        </p:nvCxnSpPr>
        <p:spPr>
          <a:xfrm flipH="1">
            <a:off x="5217395" y="4071861"/>
            <a:ext cx="530596" cy="335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492A3F84-0047-CF49-A90E-47D098D2F098}"/>
              </a:ext>
            </a:extLst>
          </p:cNvPr>
          <p:cNvCxnSpPr>
            <a:cxnSpLocks/>
            <a:stCxn id="309" idx="2"/>
          </p:cNvCxnSpPr>
          <p:nvPr/>
        </p:nvCxnSpPr>
        <p:spPr>
          <a:xfrm>
            <a:off x="5747991" y="4071861"/>
            <a:ext cx="446923" cy="319978"/>
          </a:xfrm>
          <a:prstGeom prst="line">
            <a:avLst/>
          </a:prstGeom>
        </p:spPr>
        <p:style>
          <a:lnRef idx="1">
            <a:schemeClr val="accent1"/>
          </a:lnRef>
          <a:fillRef idx="0">
            <a:schemeClr val="accent1"/>
          </a:fillRef>
          <a:effectRef idx="0">
            <a:schemeClr val="accent1"/>
          </a:effectRef>
          <a:fontRef idx="minor">
            <a:schemeClr val="tx1"/>
          </a:fontRef>
        </p:style>
      </p:cxnSp>
      <p:sp>
        <p:nvSpPr>
          <p:cNvPr id="338" name="Oval 337">
            <a:extLst>
              <a:ext uri="{FF2B5EF4-FFF2-40B4-BE49-F238E27FC236}">
                <a16:creationId xmlns:a16="http://schemas.microsoft.com/office/drawing/2014/main" id="{68A7DEE4-0172-5D4F-9A2E-CD3255C1A054}"/>
              </a:ext>
            </a:extLst>
          </p:cNvPr>
          <p:cNvSpPr/>
          <p:nvPr/>
        </p:nvSpPr>
        <p:spPr>
          <a:xfrm>
            <a:off x="4608055" y="4446847"/>
            <a:ext cx="1078938" cy="23715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item id</a:t>
            </a:r>
          </a:p>
        </p:txBody>
      </p:sp>
      <p:sp>
        <p:nvSpPr>
          <p:cNvPr id="339" name="Oval 338">
            <a:extLst>
              <a:ext uri="{FF2B5EF4-FFF2-40B4-BE49-F238E27FC236}">
                <a16:creationId xmlns:a16="http://schemas.microsoft.com/office/drawing/2014/main" id="{F99F3CC8-702A-FC4B-85C3-7EE15E520793}"/>
              </a:ext>
            </a:extLst>
          </p:cNvPr>
          <p:cNvSpPr/>
          <p:nvPr/>
        </p:nvSpPr>
        <p:spPr>
          <a:xfrm>
            <a:off x="5779782" y="4421541"/>
            <a:ext cx="894638" cy="276655"/>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order id</a:t>
            </a:r>
          </a:p>
        </p:txBody>
      </p:sp>
      <p:sp>
        <p:nvSpPr>
          <p:cNvPr id="340" name="Oval 339">
            <a:extLst>
              <a:ext uri="{FF2B5EF4-FFF2-40B4-BE49-F238E27FC236}">
                <a16:creationId xmlns:a16="http://schemas.microsoft.com/office/drawing/2014/main" id="{D3CD6AD4-F624-3F48-A211-B2AE264D1CC4}"/>
              </a:ext>
            </a:extLst>
          </p:cNvPr>
          <p:cNvSpPr/>
          <p:nvPr/>
        </p:nvSpPr>
        <p:spPr>
          <a:xfrm rot="16200000">
            <a:off x="4941471" y="3828352"/>
            <a:ext cx="237158" cy="698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359" name="Straight Connector 358">
            <a:extLst>
              <a:ext uri="{FF2B5EF4-FFF2-40B4-BE49-F238E27FC236}">
                <a16:creationId xmlns:a16="http://schemas.microsoft.com/office/drawing/2014/main" id="{90AA8516-7124-5F42-A023-D5122D111902}"/>
              </a:ext>
            </a:extLst>
          </p:cNvPr>
          <p:cNvCxnSpPr/>
          <p:nvPr/>
        </p:nvCxnSpPr>
        <p:spPr>
          <a:xfrm>
            <a:off x="4897052" y="3778323"/>
            <a:ext cx="0" cy="216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97524571-7F04-3141-BB43-879A0EBAA53E}"/>
              </a:ext>
            </a:extLst>
          </p:cNvPr>
          <p:cNvCxnSpPr/>
          <p:nvPr/>
        </p:nvCxnSpPr>
        <p:spPr>
          <a:xfrm>
            <a:off x="6564061" y="3747280"/>
            <a:ext cx="0" cy="254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EB485561-8F14-FB48-AB61-F838883320CD}"/>
              </a:ext>
            </a:extLst>
          </p:cNvPr>
          <p:cNvCxnSpPr>
            <a:cxnSpLocks/>
          </p:cNvCxnSpPr>
          <p:nvPr/>
        </p:nvCxnSpPr>
        <p:spPr>
          <a:xfrm>
            <a:off x="6618739" y="3778323"/>
            <a:ext cx="0" cy="243145"/>
          </a:xfrm>
          <a:prstGeom prst="line">
            <a:avLst/>
          </a:prstGeom>
        </p:spPr>
        <p:style>
          <a:lnRef idx="1">
            <a:schemeClr val="accent1"/>
          </a:lnRef>
          <a:fillRef idx="0">
            <a:schemeClr val="accent1"/>
          </a:fillRef>
          <a:effectRef idx="0">
            <a:schemeClr val="accent1"/>
          </a:effectRef>
          <a:fontRef idx="minor">
            <a:schemeClr val="tx1"/>
          </a:fontRef>
        </p:style>
      </p:cxnSp>
      <p:sp>
        <p:nvSpPr>
          <p:cNvPr id="378" name="Oval 377">
            <a:extLst>
              <a:ext uri="{FF2B5EF4-FFF2-40B4-BE49-F238E27FC236}">
                <a16:creationId xmlns:a16="http://schemas.microsoft.com/office/drawing/2014/main" id="{7C88B303-44C3-9D43-A4B3-BDA4A669D213}"/>
              </a:ext>
            </a:extLst>
          </p:cNvPr>
          <p:cNvSpPr/>
          <p:nvPr/>
        </p:nvSpPr>
        <p:spPr>
          <a:xfrm>
            <a:off x="5615716" y="3172742"/>
            <a:ext cx="1078938" cy="23715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item quantity</a:t>
            </a:r>
          </a:p>
        </p:txBody>
      </p:sp>
      <p:cxnSp>
        <p:nvCxnSpPr>
          <p:cNvPr id="379" name="Straight Connector 378">
            <a:extLst>
              <a:ext uri="{FF2B5EF4-FFF2-40B4-BE49-F238E27FC236}">
                <a16:creationId xmlns:a16="http://schemas.microsoft.com/office/drawing/2014/main" id="{CCDFD037-72BA-B847-B9BD-D204C5677EAA}"/>
              </a:ext>
            </a:extLst>
          </p:cNvPr>
          <p:cNvCxnSpPr>
            <a:cxnSpLocks/>
            <a:stCxn id="378" idx="4"/>
            <a:endCxn id="309" idx="0"/>
          </p:cNvCxnSpPr>
          <p:nvPr/>
        </p:nvCxnSpPr>
        <p:spPr>
          <a:xfrm flipH="1">
            <a:off x="5747991" y="3409898"/>
            <a:ext cx="407194" cy="214994"/>
          </a:xfrm>
          <a:prstGeom prst="line">
            <a:avLst/>
          </a:prstGeom>
        </p:spPr>
        <p:style>
          <a:lnRef idx="1">
            <a:schemeClr val="accent1"/>
          </a:lnRef>
          <a:fillRef idx="0">
            <a:schemeClr val="accent1"/>
          </a:fillRef>
          <a:effectRef idx="0">
            <a:schemeClr val="accent1"/>
          </a:effectRef>
          <a:fontRef idx="minor">
            <a:schemeClr val="tx1"/>
          </a:fontRef>
        </p:style>
      </p:cxnSp>
      <p:grpSp>
        <p:nvGrpSpPr>
          <p:cNvPr id="463" name="Group 462">
            <a:extLst>
              <a:ext uri="{FF2B5EF4-FFF2-40B4-BE49-F238E27FC236}">
                <a16:creationId xmlns:a16="http://schemas.microsoft.com/office/drawing/2014/main" id="{67851226-2C27-BC47-AD34-2A4D3736C6C6}"/>
              </a:ext>
            </a:extLst>
          </p:cNvPr>
          <p:cNvGrpSpPr/>
          <p:nvPr/>
        </p:nvGrpSpPr>
        <p:grpSpPr>
          <a:xfrm>
            <a:off x="1824032" y="1780389"/>
            <a:ext cx="45719" cy="193181"/>
            <a:chOff x="3184814" y="3738502"/>
            <a:chExt cx="57098" cy="289004"/>
          </a:xfrm>
        </p:grpSpPr>
        <p:cxnSp>
          <p:nvCxnSpPr>
            <p:cNvPr id="197" name="Straight Connector 196">
              <a:extLst>
                <a:ext uri="{FF2B5EF4-FFF2-40B4-BE49-F238E27FC236}">
                  <a16:creationId xmlns:a16="http://schemas.microsoft.com/office/drawing/2014/main" id="{35765782-8D58-4AB9-8529-B8CF4663B78B}"/>
                </a:ext>
              </a:extLst>
            </p:cNvPr>
            <p:cNvCxnSpPr>
              <a:cxnSpLocks/>
            </p:cNvCxnSpPr>
            <p:nvPr/>
          </p:nvCxnSpPr>
          <p:spPr>
            <a:xfrm rot="16200000">
              <a:off x="3097410" y="3883005"/>
              <a:ext cx="2890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DBD25F2-D15C-B848-9851-BE8AC1C01A4C}"/>
                </a:ext>
              </a:extLst>
            </p:cNvPr>
            <p:cNvCxnSpPr>
              <a:cxnSpLocks/>
            </p:cNvCxnSpPr>
            <p:nvPr/>
          </p:nvCxnSpPr>
          <p:spPr>
            <a:xfrm rot="16200000">
              <a:off x="3040312" y="3883004"/>
              <a:ext cx="28900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65" name="Group 464">
            <a:extLst>
              <a:ext uri="{FF2B5EF4-FFF2-40B4-BE49-F238E27FC236}">
                <a16:creationId xmlns:a16="http://schemas.microsoft.com/office/drawing/2014/main" id="{F73FBBF7-5AE5-7D45-AF13-9ECC3D0C3CA0}"/>
              </a:ext>
            </a:extLst>
          </p:cNvPr>
          <p:cNvGrpSpPr/>
          <p:nvPr/>
        </p:nvGrpSpPr>
        <p:grpSpPr>
          <a:xfrm rot="16200000">
            <a:off x="1540738" y="3754701"/>
            <a:ext cx="358315" cy="199993"/>
            <a:chOff x="3895014" y="2076410"/>
            <a:chExt cx="371967" cy="274972"/>
          </a:xfrm>
        </p:grpSpPr>
        <p:cxnSp>
          <p:nvCxnSpPr>
            <p:cNvPr id="466" name="Straight Connector 465">
              <a:extLst>
                <a:ext uri="{FF2B5EF4-FFF2-40B4-BE49-F238E27FC236}">
                  <a16:creationId xmlns:a16="http://schemas.microsoft.com/office/drawing/2014/main" id="{AE9FF746-5469-574C-B87F-050BBA927500}"/>
                </a:ext>
              </a:extLst>
            </p:cNvPr>
            <p:cNvCxnSpPr/>
            <p:nvPr/>
          </p:nvCxnSpPr>
          <p:spPr>
            <a:xfrm flipH="1">
              <a:off x="3895015" y="2090697"/>
              <a:ext cx="185983" cy="25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CD764831-CA51-D041-A1A5-44366B0D3BBC}"/>
                </a:ext>
              </a:extLst>
            </p:cNvPr>
            <p:cNvCxnSpPr>
              <a:cxnSpLocks/>
            </p:cNvCxnSpPr>
            <p:nvPr/>
          </p:nvCxnSpPr>
          <p:spPr>
            <a:xfrm flipH="1" flipV="1">
              <a:off x="4080996" y="2082768"/>
              <a:ext cx="185985" cy="268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051E8B6F-91EA-2941-979C-718BDFD259EC}"/>
                </a:ext>
              </a:extLst>
            </p:cNvPr>
            <p:cNvCxnSpPr/>
            <p:nvPr/>
          </p:nvCxnSpPr>
          <p:spPr>
            <a:xfrm>
              <a:off x="3895014" y="2076410"/>
              <a:ext cx="37196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71" name="Straight Connector 470">
            <a:extLst>
              <a:ext uri="{FF2B5EF4-FFF2-40B4-BE49-F238E27FC236}">
                <a16:creationId xmlns:a16="http://schemas.microsoft.com/office/drawing/2014/main" id="{1219432C-A8E6-4840-888A-CF3CDCF1F836}"/>
              </a:ext>
            </a:extLst>
          </p:cNvPr>
          <p:cNvCxnSpPr>
            <a:cxnSpLocks/>
            <a:stCxn id="188" idx="1"/>
          </p:cNvCxnSpPr>
          <p:nvPr/>
        </p:nvCxnSpPr>
        <p:spPr>
          <a:xfrm flipH="1" flipV="1">
            <a:off x="1469734" y="3854726"/>
            <a:ext cx="324233" cy="1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5CC8503-3C75-334E-802A-CBCAE2401FF4}"/>
              </a:ext>
            </a:extLst>
          </p:cNvPr>
          <p:cNvCxnSpPr>
            <a:cxnSpLocks/>
            <a:endCxn id="186" idx="0"/>
          </p:cNvCxnSpPr>
          <p:nvPr/>
        </p:nvCxnSpPr>
        <p:spPr>
          <a:xfrm>
            <a:off x="1478971" y="3851465"/>
            <a:ext cx="1616" cy="767124"/>
          </a:xfrm>
          <a:prstGeom prst="line">
            <a:avLst/>
          </a:prstGeom>
        </p:spPr>
        <p:style>
          <a:lnRef idx="1">
            <a:schemeClr val="accent1"/>
          </a:lnRef>
          <a:fillRef idx="0">
            <a:schemeClr val="accent1"/>
          </a:fillRef>
          <a:effectRef idx="0">
            <a:schemeClr val="accent1"/>
          </a:effectRef>
          <a:fontRef idx="minor">
            <a:schemeClr val="tx1"/>
          </a:fontRef>
        </p:style>
      </p:cxnSp>
      <p:sp>
        <p:nvSpPr>
          <p:cNvPr id="548" name="Rectangle 547">
            <a:extLst>
              <a:ext uri="{FF2B5EF4-FFF2-40B4-BE49-F238E27FC236}">
                <a16:creationId xmlns:a16="http://schemas.microsoft.com/office/drawing/2014/main" id="{7C3CA9A6-1B3B-CE47-806D-DA3F22AB229B}"/>
              </a:ext>
            </a:extLst>
          </p:cNvPr>
          <p:cNvSpPr/>
          <p:nvPr/>
        </p:nvSpPr>
        <p:spPr>
          <a:xfrm>
            <a:off x="3544482" y="2532781"/>
            <a:ext cx="1166589" cy="4590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endParaRPr>
          </a:p>
        </p:txBody>
      </p:sp>
      <p:sp>
        <p:nvSpPr>
          <p:cNvPr id="549" name="Diamond 548">
            <a:extLst>
              <a:ext uri="{FF2B5EF4-FFF2-40B4-BE49-F238E27FC236}">
                <a16:creationId xmlns:a16="http://schemas.microsoft.com/office/drawing/2014/main" id="{24245E5B-CD6B-F04E-9C8B-EDE23961BD20}"/>
              </a:ext>
            </a:extLst>
          </p:cNvPr>
          <p:cNvSpPr/>
          <p:nvPr/>
        </p:nvSpPr>
        <p:spPr>
          <a:xfrm>
            <a:off x="3553051" y="2560176"/>
            <a:ext cx="1148243" cy="396975"/>
          </a:xfrm>
          <a:prstGeom prst="diamond">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err="1">
                <a:solidFill>
                  <a:schemeClr val="bg1"/>
                </a:solidFill>
              </a:rPr>
              <a:t>item_inventory</a:t>
            </a:r>
            <a:endParaRPr lang="en-US" sz="800">
              <a:solidFill>
                <a:schemeClr val="bg1"/>
              </a:solidFill>
            </a:endParaRPr>
          </a:p>
        </p:txBody>
      </p:sp>
      <p:cxnSp>
        <p:nvCxnSpPr>
          <p:cNvPr id="550" name="Straight Connector 549">
            <a:extLst>
              <a:ext uri="{FF2B5EF4-FFF2-40B4-BE49-F238E27FC236}">
                <a16:creationId xmlns:a16="http://schemas.microsoft.com/office/drawing/2014/main" id="{F344DE9C-2690-9441-9FA8-04478CF438B1}"/>
              </a:ext>
            </a:extLst>
          </p:cNvPr>
          <p:cNvCxnSpPr>
            <a:cxnSpLocks/>
            <a:stCxn id="552" idx="2"/>
            <a:endCxn id="549" idx="0"/>
          </p:cNvCxnSpPr>
          <p:nvPr/>
        </p:nvCxnSpPr>
        <p:spPr>
          <a:xfrm>
            <a:off x="4020736" y="1974808"/>
            <a:ext cx="106437" cy="585368"/>
          </a:xfrm>
          <a:prstGeom prst="line">
            <a:avLst/>
          </a:prstGeom>
        </p:spPr>
        <p:style>
          <a:lnRef idx="1">
            <a:schemeClr val="accent1"/>
          </a:lnRef>
          <a:fillRef idx="0">
            <a:schemeClr val="accent1"/>
          </a:fillRef>
          <a:effectRef idx="0">
            <a:schemeClr val="accent1"/>
          </a:effectRef>
          <a:fontRef idx="minor">
            <a:schemeClr val="tx1"/>
          </a:fontRef>
        </p:style>
      </p:cxnSp>
      <p:sp>
        <p:nvSpPr>
          <p:cNvPr id="552" name="Rectangle 551">
            <a:extLst>
              <a:ext uri="{FF2B5EF4-FFF2-40B4-BE49-F238E27FC236}">
                <a16:creationId xmlns:a16="http://schemas.microsoft.com/office/drawing/2014/main" id="{7EBCEFC0-36CF-5048-A9F4-E6860ECC74B0}"/>
              </a:ext>
            </a:extLst>
          </p:cNvPr>
          <p:cNvSpPr/>
          <p:nvPr/>
        </p:nvSpPr>
        <p:spPr>
          <a:xfrm>
            <a:off x="3712242" y="1701820"/>
            <a:ext cx="616987" cy="272988"/>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inventory</a:t>
            </a:r>
          </a:p>
        </p:txBody>
      </p:sp>
      <p:cxnSp>
        <p:nvCxnSpPr>
          <p:cNvPr id="574" name="Straight Connector 573">
            <a:extLst>
              <a:ext uri="{FF2B5EF4-FFF2-40B4-BE49-F238E27FC236}">
                <a16:creationId xmlns:a16="http://schemas.microsoft.com/office/drawing/2014/main" id="{9768B330-8204-BB4A-9A1B-4C56C9BB4245}"/>
              </a:ext>
            </a:extLst>
          </p:cNvPr>
          <p:cNvCxnSpPr>
            <a:cxnSpLocks/>
            <a:endCxn id="225" idx="4"/>
          </p:cNvCxnSpPr>
          <p:nvPr/>
        </p:nvCxnSpPr>
        <p:spPr>
          <a:xfrm flipH="1" flipV="1">
            <a:off x="8171826" y="6360901"/>
            <a:ext cx="126394" cy="268304"/>
          </a:xfrm>
          <a:prstGeom prst="line">
            <a:avLst/>
          </a:prstGeom>
        </p:spPr>
        <p:style>
          <a:lnRef idx="1">
            <a:schemeClr val="accent1"/>
          </a:lnRef>
          <a:fillRef idx="0">
            <a:schemeClr val="accent1"/>
          </a:fillRef>
          <a:effectRef idx="0">
            <a:schemeClr val="accent1"/>
          </a:effectRef>
          <a:fontRef idx="minor">
            <a:schemeClr val="tx1"/>
          </a:fontRef>
        </p:style>
      </p:cxnSp>
      <p:grpSp>
        <p:nvGrpSpPr>
          <p:cNvPr id="578" name="Group 577">
            <a:extLst>
              <a:ext uri="{FF2B5EF4-FFF2-40B4-BE49-F238E27FC236}">
                <a16:creationId xmlns:a16="http://schemas.microsoft.com/office/drawing/2014/main" id="{AA6ED0BD-D263-B643-AEA1-5F7047A9F8D9}"/>
              </a:ext>
            </a:extLst>
          </p:cNvPr>
          <p:cNvGrpSpPr/>
          <p:nvPr/>
        </p:nvGrpSpPr>
        <p:grpSpPr>
          <a:xfrm rot="10800000">
            <a:off x="3883090" y="2986565"/>
            <a:ext cx="416007" cy="151177"/>
            <a:chOff x="3895014" y="2076410"/>
            <a:chExt cx="371967" cy="274972"/>
          </a:xfrm>
        </p:grpSpPr>
        <p:cxnSp>
          <p:nvCxnSpPr>
            <p:cNvPr id="579" name="Straight Connector 578">
              <a:extLst>
                <a:ext uri="{FF2B5EF4-FFF2-40B4-BE49-F238E27FC236}">
                  <a16:creationId xmlns:a16="http://schemas.microsoft.com/office/drawing/2014/main" id="{48EC30CE-5E81-844B-ACA0-9D87B303477F}"/>
                </a:ext>
              </a:extLst>
            </p:cNvPr>
            <p:cNvCxnSpPr/>
            <p:nvPr/>
          </p:nvCxnSpPr>
          <p:spPr>
            <a:xfrm flipH="1">
              <a:off x="3895015" y="2090697"/>
              <a:ext cx="185983" cy="25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550DFF51-8F94-3E4D-89C4-DE18013107B4}"/>
                </a:ext>
              </a:extLst>
            </p:cNvPr>
            <p:cNvCxnSpPr>
              <a:cxnSpLocks/>
            </p:cNvCxnSpPr>
            <p:nvPr/>
          </p:nvCxnSpPr>
          <p:spPr>
            <a:xfrm flipH="1" flipV="1">
              <a:off x="4080996" y="2082768"/>
              <a:ext cx="185985" cy="268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F258812E-54FC-754F-982F-B24D41A28ABE}"/>
                </a:ext>
              </a:extLst>
            </p:cNvPr>
            <p:cNvCxnSpPr/>
            <p:nvPr/>
          </p:nvCxnSpPr>
          <p:spPr>
            <a:xfrm>
              <a:off x="3895014" y="2076410"/>
              <a:ext cx="37196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3" name="Group 582">
            <a:extLst>
              <a:ext uri="{FF2B5EF4-FFF2-40B4-BE49-F238E27FC236}">
                <a16:creationId xmlns:a16="http://schemas.microsoft.com/office/drawing/2014/main" id="{6A47D4B2-2A5A-3049-AB16-2A2FE54C8B8C}"/>
              </a:ext>
            </a:extLst>
          </p:cNvPr>
          <p:cNvGrpSpPr/>
          <p:nvPr/>
        </p:nvGrpSpPr>
        <p:grpSpPr>
          <a:xfrm>
            <a:off x="3949174" y="2167981"/>
            <a:ext cx="380055" cy="58048"/>
            <a:chOff x="7171195" y="2554616"/>
            <a:chExt cx="380055" cy="58048"/>
          </a:xfrm>
        </p:grpSpPr>
        <p:cxnSp>
          <p:nvCxnSpPr>
            <p:cNvPr id="584" name="Straight Connector 583">
              <a:extLst>
                <a:ext uri="{FF2B5EF4-FFF2-40B4-BE49-F238E27FC236}">
                  <a16:creationId xmlns:a16="http://schemas.microsoft.com/office/drawing/2014/main" id="{DFEB33B9-412F-1642-B9C5-16457876F425}"/>
                </a:ext>
              </a:extLst>
            </p:cNvPr>
            <p:cNvCxnSpPr>
              <a:cxnSpLocks/>
            </p:cNvCxnSpPr>
            <p:nvPr/>
          </p:nvCxnSpPr>
          <p:spPr>
            <a:xfrm>
              <a:off x="7171195" y="2554616"/>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488D821D-1746-B643-8D37-80E289D30025}"/>
                </a:ext>
              </a:extLst>
            </p:cNvPr>
            <p:cNvCxnSpPr/>
            <p:nvPr/>
          </p:nvCxnSpPr>
          <p:spPr>
            <a:xfrm>
              <a:off x="7179285" y="2612664"/>
              <a:ext cx="37196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6" name="Group 585">
            <a:extLst>
              <a:ext uri="{FF2B5EF4-FFF2-40B4-BE49-F238E27FC236}">
                <a16:creationId xmlns:a16="http://schemas.microsoft.com/office/drawing/2014/main" id="{CB8CAAAA-4A44-3E4F-9D2A-CF6AA15D366C}"/>
              </a:ext>
            </a:extLst>
          </p:cNvPr>
          <p:cNvGrpSpPr/>
          <p:nvPr/>
        </p:nvGrpSpPr>
        <p:grpSpPr>
          <a:xfrm>
            <a:off x="3934469" y="3453752"/>
            <a:ext cx="380055" cy="58048"/>
            <a:chOff x="7171195" y="2554616"/>
            <a:chExt cx="380055" cy="58048"/>
          </a:xfrm>
        </p:grpSpPr>
        <p:cxnSp>
          <p:nvCxnSpPr>
            <p:cNvPr id="587" name="Straight Connector 586">
              <a:extLst>
                <a:ext uri="{FF2B5EF4-FFF2-40B4-BE49-F238E27FC236}">
                  <a16:creationId xmlns:a16="http://schemas.microsoft.com/office/drawing/2014/main" id="{BB073E5A-2B7C-BC47-8E05-82BA0C716CAC}"/>
                </a:ext>
              </a:extLst>
            </p:cNvPr>
            <p:cNvCxnSpPr>
              <a:cxnSpLocks/>
            </p:cNvCxnSpPr>
            <p:nvPr/>
          </p:nvCxnSpPr>
          <p:spPr>
            <a:xfrm>
              <a:off x="7171195" y="2554616"/>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27BA1230-CCD6-7E42-B097-A06A32912052}"/>
                </a:ext>
              </a:extLst>
            </p:cNvPr>
            <p:cNvCxnSpPr/>
            <p:nvPr/>
          </p:nvCxnSpPr>
          <p:spPr>
            <a:xfrm>
              <a:off x="7179285" y="2612664"/>
              <a:ext cx="37196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91" name="Diamond 590">
            <a:extLst>
              <a:ext uri="{FF2B5EF4-FFF2-40B4-BE49-F238E27FC236}">
                <a16:creationId xmlns:a16="http://schemas.microsoft.com/office/drawing/2014/main" id="{2AAD0677-B53C-C04D-95AA-5C0D74D3D108}"/>
              </a:ext>
            </a:extLst>
          </p:cNvPr>
          <p:cNvSpPr/>
          <p:nvPr/>
        </p:nvSpPr>
        <p:spPr>
          <a:xfrm>
            <a:off x="2073468" y="1675319"/>
            <a:ext cx="1073888" cy="446969"/>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supplies</a:t>
            </a:r>
          </a:p>
        </p:txBody>
      </p:sp>
      <p:cxnSp>
        <p:nvCxnSpPr>
          <p:cNvPr id="593" name="Straight Connector 592">
            <a:extLst>
              <a:ext uri="{FF2B5EF4-FFF2-40B4-BE49-F238E27FC236}">
                <a16:creationId xmlns:a16="http://schemas.microsoft.com/office/drawing/2014/main" id="{037C4488-60CB-E646-9375-1F3489F07A9C}"/>
              </a:ext>
            </a:extLst>
          </p:cNvPr>
          <p:cNvCxnSpPr>
            <a:cxnSpLocks/>
            <a:stCxn id="591" idx="1"/>
            <a:endCxn id="155" idx="3"/>
          </p:cNvCxnSpPr>
          <p:nvPr/>
        </p:nvCxnSpPr>
        <p:spPr>
          <a:xfrm flipH="1" flipV="1">
            <a:off x="1205166" y="1869501"/>
            <a:ext cx="868302" cy="29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A16B28FD-8185-7445-88FF-CB0825322352}"/>
              </a:ext>
            </a:extLst>
          </p:cNvPr>
          <p:cNvCxnSpPr>
            <a:cxnSpLocks/>
            <a:stCxn id="591" idx="3"/>
            <a:endCxn id="552" idx="1"/>
          </p:cNvCxnSpPr>
          <p:nvPr/>
        </p:nvCxnSpPr>
        <p:spPr>
          <a:xfrm flipV="1">
            <a:off x="3147356" y="1838314"/>
            <a:ext cx="564886" cy="60490"/>
          </a:xfrm>
          <a:prstGeom prst="line">
            <a:avLst/>
          </a:prstGeom>
        </p:spPr>
        <p:style>
          <a:lnRef idx="1">
            <a:schemeClr val="accent1"/>
          </a:lnRef>
          <a:fillRef idx="0">
            <a:schemeClr val="accent1"/>
          </a:fillRef>
          <a:effectRef idx="0">
            <a:schemeClr val="accent1"/>
          </a:effectRef>
          <a:fontRef idx="minor">
            <a:schemeClr val="tx1"/>
          </a:fontRef>
        </p:style>
      </p:cxnSp>
      <p:sp>
        <p:nvSpPr>
          <p:cNvPr id="600" name="Oval 599">
            <a:extLst>
              <a:ext uri="{FF2B5EF4-FFF2-40B4-BE49-F238E27FC236}">
                <a16:creationId xmlns:a16="http://schemas.microsoft.com/office/drawing/2014/main" id="{5A641563-6693-A641-9F35-E66CB91D0C71}"/>
              </a:ext>
            </a:extLst>
          </p:cNvPr>
          <p:cNvSpPr/>
          <p:nvPr/>
        </p:nvSpPr>
        <p:spPr>
          <a:xfrm>
            <a:off x="8094529" y="6591372"/>
            <a:ext cx="974890" cy="29953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err="1">
                <a:solidFill>
                  <a:schemeClr val="tx1"/>
                </a:solidFill>
              </a:rPr>
              <a:t>firstname</a:t>
            </a:r>
            <a:endParaRPr lang="en-US" sz="800">
              <a:solidFill>
                <a:schemeClr val="tx1"/>
              </a:solidFill>
            </a:endParaRPr>
          </a:p>
        </p:txBody>
      </p:sp>
      <p:sp>
        <p:nvSpPr>
          <p:cNvPr id="601" name="Oval 600">
            <a:extLst>
              <a:ext uri="{FF2B5EF4-FFF2-40B4-BE49-F238E27FC236}">
                <a16:creationId xmlns:a16="http://schemas.microsoft.com/office/drawing/2014/main" id="{291B38C7-3907-1F4F-87F3-7C5ABC0E2DBD}"/>
              </a:ext>
            </a:extLst>
          </p:cNvPr>
          <p:cNvSpPr/>
          <p:nvPr/>
        </p:nvSpPr>
        <p:spPr>
          <a:xfrm>
            <a:off x="9159788" y="6558470"/>
            <a:ext cx="974890" cy="29953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err="1">
                <a:solidFill>
                  <a:schemeClr val="tx1"/>
                </a:solidFill>
              </a:rPr>
              <a:t>lastname</a:t>
            </a:r>
            <a:endParaRPr lang="en-US" sz="800">
              <a:solidFill>
                <a:schemeClr val="tx1"/>
              </a:solidFill>
            </a:endParaRPr>
          </a:p>
        </p:txBody>
      </p:sp>
      <p:cxnSp>
        <p:nvCxnSpPr>
          <p:cNvPr id="602" name="Straight Connector 601">
            <a:extLst>
              <a:ext uri="{FF2B5EF4-FFF2-40B4-BE49-F238E27FC236}">
                <a16:creationId xmlns:a16="http://schemas.microsoft.com/office/drawing/2014/main" id="{8F340D70-4E30-F34C-8DCF-99E2D6DE3ADC}"/>
              </a:ext>
            </a:extLst>
          </p:cNvPr>
          <p:cNvCxnSpPr>
            <a:cxnSpLocks/>
            <a:stCxn id="601" idx="0"/>
            <a:endCxn id="225" idx="4"/>
          </p:cNvCxnSpPr>
          <p:nvPr/>
        </p:nvCxnSpPr>
        <p:spPr>
          <a:xfrm flipH="1" flipV="1">
            <a:off x="8171826" y="6360901"/>
            <a:ext cx="1475407" cy="197569"/>
          </a:xfrm>
          <a:prstGeom prst="line">
            <a:avLst/>
          </a:prstGeom>
        </p:spPr>
        <p:style>
          <a:lnRef idx="1">
            <a:schemeClr val="accent1"/>
          </a:lnRef>
          <a:fillRef idx="0">
            <a:schemeClr val="accent1"/>
          </a:fillRef>
          <a:effectRef idx="0">
            <a:schemeClr val="accent1"/>
          </a:effectRef>
          <a:fontRef idx="minor">
            <a:schemeClr val="tx1"/>
          </a:fontRef>
        </p:style>
      </p:cxnSp>
      <p:grpSp>
        <p:nvGrpSpPr>
          <p:cNvPr id="608" name="Group 607">
            <a:extLst>
              <a:ext uri="{FF2B5EF4-FFF2-40B4-BE49-F238E27FC236}">
                <a16:creationId xmlns:a16="http://schemas.microsoft.com/office/drawing/2014/main" id="{FC45CD51-DA6B-BB45-AA9A-8FE65B46C15C}"/>
              </a:ext>
            </a:extLst>
          </p:cNvPr>
          <p:cNvGrpSpPr/>
          <p:nvPr/>
        </p:nvGrpSpPr>
        <p:grpSpPr>
          <a:xfrm rot="15933644">
            <a:off x="3458739" y="1774547"/>
            <a:ext cx="204826" cy="152459"/>
            <a:chOff x="3895014" y="2076410"/>
            <a:chExt cx="371967" cy="274972"/>
          </a:xfrm>
        </p:grpSpPr>
        <p:cxnSp>
          <p:nvCxnSpPr>
            <p:cNvPr id="609" name="Straight Connector 608">
              <a:extLst>
                <a:ext uri="{FF2B5EF4-FFF2-40B4-BE49-F238E27FC236}">
                  <a16:creationId xmlns:a16="http://schemas.microsoft.com/office/drawing/2014/main" id="{58438040-2C67-334A-B3AB-AA8C2F99D21C}"/>
                </a:ext>
              </a:extLst>
            </p:cNvPr>
            <p:cNvCxnSpPr/>
            <p:nvPr/>
          </p:nvCxnSpPr>
          <p:spPr>
            <a:xfrm flipH="1">
              <a:off x="3895015" y="2090697"/>
              <a:ext cx="185983" cy="25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067BC690-F88D-E349-966F-92112C32E6AF}"/>
                </a:ext>
              </a:extLst>
            </p:cNvPr>
            <p:cNvCxnSpPr>
              <a:cxnSpLocks/>
            </p:cNvCxnSpPr>
            <p:nvPr/>
          </p:nvCxnSpPr>
          <p:spPr>
            <a:xfrm flipH="1" flipV="1">
              <a:off x="4080996" y="2082768"/>
              <a:ext cx="185985" cy="268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614C7415-A26D-9D4B-B518-50C6140A6663}"/>
                </a:ext>
              </a:extLst>
            </p:cNvPr>
            <p:cNvCxnSpPr/>
            <p:nvPr/>
          </p:nvCxnSpPr>
          <p:spPr>
            <a:xfrm>
              <a:off x="3895014" y="2076410"/>
              <a:ext cx="37196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30" name="Oval 629">
            <a:extLst>
              <a:ext uri="{FF2B5EF4-FFF2-40B4-BE49-F238E27FC236}">
                <a16:creationId xmlns:a16="http://schemas.microsoft.com/office/drawing/2014/main" id="{556D515A-C117-984A-B99A-2328DDF2C787}"/>
              </a:ext>
            </a:extLst>
          </p:cNvPr>
          <p:cNvSpPr/>
          <p:nvPr/>
        </p:nvSpPr>
        <p:spPr>
          <a:xfrm>
            <a:off x="8164562" y="4295872"/>
            <a:ext cx="906192" cy="23986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date</a:t>
            </a:r>
          </a:p>
        </p:txBody>
      </p:sp>
      <p:cxnSp>
        <p:nvCxnSpPr>
          <p:cNvPr id="631" name="Straight Connector 630">
            <a:extLst>
              <a:ext uri="{FF2B5EF4-FFF2-40B4-BE49-F238E27FC236}">
                <a16:creationId xmlns:a16="http://schemas.microsoft.com/office/drawing/2014/main" id="{008C7337-A64E-D94B-BAD0-556A481CC5B6}"/>
              </a:ext>
            </a:extLst>
          </p:cNvPr>
          <p:cNvCxnSpPr>
            <a:cxnSpLocks/>
            <a:endCxn id="630" idx="0"/>
          </p:cNvCxnSpPr>
          <p:nvPr/>
        </p:nvCxnSpPr>
        <p:spPr>
          <a:xfrm>
            <a:off x="7790670" y="4030524"/>
            <a:ext cx="826988" cy="265348"/>
          </a:xfrm>
          <a:prstGeom prst="line">
            <a:avLst/>
          </a:prstGeom>
        </p:spPr>
        <p:style>
          <a:lnRef idx="1">
            <a:schemeClr val="accent1"/>
          </a:lnRef>
          <a:fillRef idx="0">
            <a:schemeClr val="accent1"/>
          </a:fillRef>
          <a:effectRef idx="0">
            <a:schemeClr val="accent1"/>
          </a:effectRef>
          <a:fontRef idx="minor">
            <a:schemeClr val="tx1"/>
          </a:fontRef>
        </p:style>
      </p:cxnSp>
      <p:sp>
        <p:nvSpPr>
          <p:cNvPr id="637" name="Oval 636">
            <a:extLst>
              <a:ext uri="{FF2B5EF4-FFF2-40B4-BE49-F238E27FC236}">
                <a16:creationId xmlns:a16="http://schemas.microsoft.com/office/drawing/2014/main" id="{A8628077-A21A-9841-9B82-23F3BC476E11}"/>
              </a:ext>
            </a:extLst>
          </p:cNvPr>
          <p:cNvSpPr/>
          <p:nvPr/>
        </p:nvSpPr>
        <p:spPr>
          <a:xfrm>
            <a:off x="2647680" y="1158457"/>
            <a:ext cx="1037644" cy="219738"/>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err="1">
                <a:solidFill>
                  <a:schemeClr val="tx1"/>
                </a:solidFill>
              </a:rPr>
              <a:t>inv_order_id</a:t>
            </a:r>
            <a:endParaRPr lang="en-US" sz="800" b="1" u="sng">
              <a:solidFill>
                <a:schemeClr val="tx1"/>
              </a:solidFill>
            </a:endParaRPr>
          </a:p>
        </p:txBody>
      </p:sp>
      <p:cxnSp>
        <p:nvCxnSpPr>
          <p:cNvPr id="638" name="Straight Connector 637">
            <a:extLst>
              <a:ext uri="{FF2B5EF4-FFF2-40B4-BE49-F238E27FC236}">
                <a16:creationId xmlns:a16="http://schemas.microsoft.com/office/drawing/2014/main" id="{4036274E-7FD6-2148-B20B-AC1C4FEAD5CB}"/>
              </a:ext>
            </a:extLst>
          </p:cNvPr>
          <p:cNvCxnSpPr>
            <a:cxnSpLocks/>
            <a:stCxn id="637" idx="4"/>
            <a:endCxn id="552" idx="0"/>
          </p:cNvCxnSpPr>
          <p:nvPr/>
        </p:nvCxnSpPr>
        <p:spPr>
          <a:xfrm>
            <a:off x="3166502" y="1378195"/>
            <a:ext cx="854234" cy="323625"/>
          </a:xfrm>
          <a:prstGeom prst="line">
            <a:avLst/>
          </a:prstGeom>
        </p:spPr>
        <p:style>
          <a:lnRef idx="1">
            <a:schemeClr val="accent1"/>
          </a:lnRef>
          <a:fillRef idx="0">
            <a:schemeClr val="accent1"/>
          </a:fillRef>
          <a:effectRef idx="0">
            <a:schemeClr val="accent1"/>
          </a:effectRef>
          <a:fontRef idx="minor">
            <a:schemeClr val="tx1"/>
          </a:fontRef>
        </p:style>
      </p:cxnSp>
      <p:sp>
        <p:nvSpPr>
          <p:cNvPr id="640" name="Oval 639">
            <a:extLst>
              <a:ext uri="{FF2B5EF4-FFF2-40B4-BE49-F238E27FC236}">
                <a16:creationId xmlns:a16="http://schemas.microsoft.com/office/drawing/2014/main" id="{9451F4CD-219D-3348-82FE-478C54C7A83F}"/>
              </a:ext>
            </a:extLst>
          </p:cNvPr>
          <p:cNvSpPr/>
          <p:nvPr/>
        </p:nvSpPr>
        <p:spPr>
          <a:xfrm>
            <a:off x="3678609" y="650569"/>
            <a:ext cx="813412" cy="25163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rPr>
              <a:t>date received</a:t>
            </a:r>
          </a:p>
        </p:txBody>
      </p:sp>
      <p:cxnSp>
        <p:nvCxnSpPr>
          <p:cNvPr id="644" name="Straight Connector 643">
            <a:extLst>
              <a:ext uri="{FF2B5EF4-FFF2-40B4-BE49-F238E27FC236}">
                <a16:creationId xmlns:a16="http://schemas.microsoft.com/office/drawing/2014/main" id="{A2935E4E-5EFE-CC4C-9E09-3595E5EDF333}"/>
              </a:ext>
            </a:extLst>
          </p:cNvPr>
          <p:cNvCxnSpPr>
            <a:cxnSpLocks/>
            <a:stCxn id="640" idx="4"/>
            <a:endCxn id="552" idx="0"/>
          </p:cNvCxnSpPr>
          <p:nvPr/>
        </p:nvCxnSpPr>
        <p:spPr>
          <a:xfrm flipH="1">
            <a:off x="4020736" y="902199"/>
            <a:ext cx="64579" cy="799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F3E0B49E-29F5-B148-9D65-40974F1437AB}"/>
              </a:ext>
            </a:extLst>
          </p:cNvPr>
          <p:cNvCxnSpPr>
            <a:cxnSpLocks/>
            <a:stCxn id="650" idx="3"/>
            <a:endCxn id="552" idx="0"/>
          </p:cNvCxnSpPr>
          <p:nvPr/>
        </p:nvCxnSpPr>
        <p:spPr>
          <a:xfrm flipH="1">
            <a:off x="4020736" y="1246180"/>
            <a:ext cx="653538" cy="455640"/>
          </a:xfrm>
          <a:prstGeom prst="line">
            <a:avLst/>
          </a:prstGeom>
        </p:spPr>
        <p:style>
          <a:lnRef idx="1">
            <a:schemeClr val="accent1"/>
          </a:lnRef>
          <a:fillRef idx="0">
            <a:schemeClr val="accent1"/>
          </a:fillRef>
          <a:effectRef idx="0">
            <a:schemeClr val="accent1"/>
          </a:effectRef>
          <a:fontRef idx="minor">
            <a:schemeClr val="tx1"/>
          </a:fontRef>
        </p:style>
      </p:cxnSp>
      <p:sp>
        <p:nvSpPr>
          <p:cNvPr id="650" name="Oval 649">
            <a:extLst>
              <a:ext uri="{FF2B5EF4-FFF2-40B4-BE49-F238E27FC236}">
                <a16:creationId xmlns:a16="http://schemas.microsoft.com/office/drawing/2014/main" id="{D0688FAE-CCA8-114C-9FA0-9247A1E8116D}"/>
              </a:ext>
            </a:extLst>
          </p:cNvPr>
          <p:cNvSpPr/>
          <p:nvPr/>
        </p:nvSpPr>
        <p:spPr>
          <a:xfrm>
            <a:off x="4543493" y="995452"/>
            <a:ext cx="893027" cy="29374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err="1">
                <a:solidFill>
                  <a:schemeClr val="tx1"/>
                </a:solidFill>
              </a:rPr>
              <a:t>inventory_amount</a:t>
            </a:r>
            <a:endParaRPr lang="en-US" sz="800" b="1">
              <a:solidFill>
                <a:schemeClr val="tx1"/>
              </a:solidFill>
            </a:endParaRPr>
          </a:p>
        </p:txBody>
      </p:sp>
      <p:sp>
        <p:nvSpPr>
          <p:cNvPr id="652" name="Oval 651">
            <a:extLst>
              <a:ext uri="{FF2B5EF4-FFF2-40B4-BE49-F238E27FC236}">
                <a16:creationId xmlns:a16="http://schemas.microsoft.com/office/drawing/2014/main" id="{032A5FB8-ED99-0947-AA9C-9EDA53058E78}"/>
              </a:ext>
            </a:extLst>
          </p:cNvPr>
          <p:cNvSpPr/>
          <p:nvPr/>
        </p:nvSpPr>
        <p:spPr>
          <a:xfrm>
            <a:off x="4746883" y="2129941"/>
            <a:ext cx="1078938" cy="23715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item id</a:t>
            </a:r>
          </a:p>
        </p:txBody>
      </p:sp>
      <p:sp>
        <p:nvSpPr>
          <p:cNvPr id="653" name="Oval 652">
            <a:extLst>
              <a:ext uri="{FF2B5EF4-FFF2-40B4-BE49-F238E27FC236}">
                <a16:creationId xmlns:a16="http://schemas.microsoft.com/office/drawing/2014/main" id="{3AE37CDA-18D2-D049-B0AA-FA21E92CA0E3}"/>
              </a:ext>
            </a:extLst>
          </p:cNvPr>
          <p:cNvSpPr/>
          <p:nvPr/>
        </p:nvSpPr>
        <p:spPr>
          <a:xfrm>
            <a:off x="5016906" y="2433994"/>
            <a:ext cx="1217170" cy="310471"/>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err="1">
                <a:solidFill>
                  <a:schemeClr val="tx1"/>
                </a:solidFill>
              </a:rPr>
              <a:t>inv_order_id</a:t>
            </a:r>
            <a:endParaRPr lang="en-US" sz="800" b="1" u="sng">
              <a:solidFill>
                <a:schemeClr val="tx1"/>
              </a:solidFill>
            </a:endParaRPr>
          </a:p>
        </p:txBody>
      </p:sp>
      <p:cxnSp>
        <p:nvCxnSpPr>
          <p:cNvPr id="655" name="Straight Connector 654">
            <a:extLst>
              <a:ext uri="{FF2B5EF4-FFF2-40B4-BE49-F238E27FC236}">
                <a16:creationId xmlns:a16="http://schemas.microsoft.com/office/drawing/2014/main" id="{3D4D31E2-0BC0-8C4D-B873-932338010D6D}"/>
              </a:ext>
            </a:extLst>
          </p:cNvPr>
          <p:cNvCxnSpPr>
            <a:cxnSpLocks/>
            <a:stCxn id="652" idx="3"/>
            <a:endCxn id="548" idx="3"/>
          </p:cNvCxnSpPr>
          <p:nvPr/>
        </p:nvCxnSpPr>
        <p:spPr>
          <a:xfrm flipH="1">
            <a:off x="4711071" y="2332366"/>
            <a:ext cx="193819" cy="429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F0B949E5-749A-1A4E-84C3-7A158346E085}"/>
              </a:ext>
            </a:extLst>
          </p:cNvPr>
          <p:cNvCxnSpPr>
            <a:cxnSpLocks/>
            <a:stCxn id="653" idx="4"/>
            <a:endCxn id="548" idx="3"/>
          </p:cNvCxnSpPr>
          <p:nvPr/>
        </p:nvCxnSpPr>
        <p:spPr>
          <a:xfrm flipH="1">
            <a:off x="4711071" y="2744465"/>
            <a:ext cx="914420" cy="17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394D26EF-75F6-494C-8E30-BFE59C2263FC}"/>
              </a:ext>
            </a:extLst>
          </p:cNvPr>
          <p:cNvCxnSpPr>
            <a:cxnSpLocks/>
            <a:endCxn id="548" idx="1"/>
          </p:cNvCxnSpPr>
          <p:nvPr/>
        </p:nvCxnSpPr>
        <p:spPr>
          <a:xfrm>
            <a:off x="3164309" y="2698126"/>
            <a:ext cx="380173" cy="64178"/>
          </a:xfrm>
          <a:prstGeom prst="line">
            <a:avLst/>
          </a:prstGeom>
        </p:spPr>
        <p:style>
          <a:lnRef idx="1">
            <a:schemeClr val="accent1"/>
          </a:lnRef>
          <a:fillRef idx="0">
            <a:schemeClr val="accent1"/>
          </a:fillRef>
          <a:effectRef idx="0">
            <a:schemeClr val="accent1"/>
          </a:effectRef>
          <a:fontRef idx="minor">
            <a:schemeClr val="tx1"/>
          </a:fontRef>
        </p:style>
      </p:cxnSp>
      <p:sp>
        <p:nvSpPr>
          <p:cNvPr id="666" name="Oval 665">
            <a:extLst>
              <a:ext uri="{FF2B5EF4-FFF2-40B4-BE49-F238E27FC236}">
                <a16:creationId xmlns:a16="http://schemas.microsoft.com/office/drawing/2014/main" id="{A710A791-6E7E-2445-8CB7-8E8C1886C1E2}"/>
              </a:ext>
            </a:extLst>
          </p:cNvPr>
          <p:cNvSpPr/>
          <p:nvPr/>
        </p:nvSpPr>
        <p:spPr>
          <a:xfrm>
            <a:off x="2371861" y="2475971"/>
            <a:ext cx="1078938" cy="23715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qty</a:t>
            </a:r>
          </a:p>
        </p:txBody>
      </p:sp>
      <p:grpSp>
        <p:nvGrpSpPr>
          <p:cNvPr id="667" name="Group 666">
            <a:extLst>
              <a:ext uri="{FF2B5EF4-FFF2-40B4-BE49-F238E27FC236}">
                <a16:creationId xmlns:a16="http://schemas.microsoft.com/office/drawing/2014/main" id="{48DA3897-3CF3-5348-B3E2-3258CA001C66}"/>
              </a:ext>
            </a:extLst>
          </p:cNvPr>
          <p:cNvGrpSpPr/>
          <p:nvPr/>
        </p:nvGrpSpPr>
        <p:grpSpPr>
          <a:xfrm rot="5400000">
            <a:off x="3076668" y="3787390"/>
            <a:ext cx="343583" cy="71086"/>
            <a:chOff x="7171195" y="2554616"/>
            <a:chExt cx="380055" cy="58048"/>
          </a:xfrm>
        </p:grpSpPr>
        <p:cxnSp>
          <p:nvCxnSpPr>
            <p:cNvPr id="668" name="Straight Connector 667">
              <a:extLst>
                <a:ext uri="{FF2B5EF4-FFF2-40B4-BE49-F238E27FC236}">
                  <a16:creationId xmlns:a16="http://schemas.microsoft.com/office/drawing/2014/main" id="{4004C85A-50E6-2144-8200-8D4D829234EC}"/>
                </a:ext>
              </a:extLst>
            </p:cNvPr>
            <p:cNvCxnSpPr>
              <a:cxnSpLocks/>
            </p:cNvCxnSpPr>
            <p:nvPr/>
          </p:nvCxnSpPr>
          <p:spPr>
            <a:xfrm>
              <a:off x="7171195" y="2554616"/>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1BBFC0F1-09F6-D34A-BD28-D229F4C62203}"/>
                </a:ext>
              </a:extLst>
            </p:cNvPr>
            <p:cNvCxnSpPr/>
            <p:nvPr/>
          </p:nvCxnSpPr>
          <p:spPr>
            <a:xfrm>
              <a:off x="7179285" y="2612664"/>
              <a:ext cx="37196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0" name="Oval 669">
            <a:extLst>
              <a:ext uri="{FF2B5EF4-FFF2-40B4-BE49-F238E27FC236}">
                <a16:creationId xmlns:a16="http://schemas.microsoft.com/office/drawing/2014/main" id="{4C7F1B96-9A4C-394E-A52F-7EDF7B970345}"/>
              </a:ext>
            </a:extLst>
          </p:cNvPr>
          <p:cNvSpPr/>
          <p:nvPr/>
        </p:nvSpPr>
        <p:spPr>
          <a:xfrm>
            <a:off x="159207" y="858162"/>
            <a:ext cx="675353" cy="245867"/>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name</a:t>
            </a:r>
          </a:p>
        </p:txBody>
      </p:sp>
      <p:cxnSp>
        <p:nvCxnSpPr>
          <p:cNvPr id="680" name="Straight Connector 679">
            <a:extLst>
              <a:ext uri="{FF2B5EF4-FFF2-40B4-BE49-F238E27FC236}">
                <a16:creationId xmlns:a16="http://schemas.microsoft.com/office/drawing/2014/main" id="{CE335781-5116-6C47-8B9F-D551ED6B2478}"/>
              </a:ext>
            </a:extLst>
          </p:cNvPr>
          <p:cNvCxnSpPr>
            <a:cxnSpLocks/>
            <a:stCxn id="670" idx="4"/>
            <a:endCxn id="155" idx="0"/>
          </p:cNvCxnSpPr>
          <p:nvPr/>
        </p:nvCxnSpPr>
        <p:spPr>
          <a:xfrm>
            <a:off x="496884" y="1104029"/>
            <a:ext cx="234193" cy="661403"/>
          </a:xfrm>
          <a:prstGeom prst="line">
            <a:avLst/>
          </a:prstGeom>
        </p:spPr>
        <p:style>
          <a:lnRef idx="1">
            <a:schemeClr val="accent1"/>
          </a:lnRef>
          <a:fillRef idx="0">
            <a:schemeClr val="accent1"/>
          </a:fillRef>
          <a:effectRef idx="0">
            <a:schemeClr val="accent1"/>
          </a:effectRef>
          <a:fontRef idx="minor">
            <a:schemeClr val="tx1"/>
          </a:fontRef>
        </p:style>
      </p:cxnSp>
      <p:sp>
        <p:nvSpPr>
          <p:cNvPr id="681" name="Oval 680">
            <a:extLst>
              <a:ext uri="{FF2B5EF4-FFF2-40B4-BE49-F238E27FC236}">
                <a16:creationId xmlns:a16="http://schemas.microsoft.com/office/drawing/2014/main" id="{221344DC-458D-114C-AE45-EE0D49F6924B}"/>
              </a:ext>
            </a:extLst>
          </p:cNvPr>
          <p:cNvSpPr/>
          <p:nvPr/>
        </p:nvSpPr>
        <p:spPr>
          <a:xfrm>
            <a:off x="177200" y="1219608"/>
            <a:ext cx="813412" cy="25163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vendor id</a:t>
            </a:r>
          </a:p>
        </p:txBody>
      </p:sp>
      <p:sp>
        <p:nvSpPr>
          <p:cNvPr id="245" name="Oval 244">
            <a:extLst>
              <a:ext uri="{FF2B5EF4-FFF2-40B4-BE49-F238E27FC236}">
                <a16:creationId xmlns:a16="http://schemas.microsoft.com/office/drawing/2014/main" id="{0984C5C3-024C-4294-95AC-F7A77FC8AA6C}"/>
              </a:ext>
            </a:extLst>
          </p:cNvPr>
          <p:cNvSpPr/>
          <p:nvPr/>
        </p:nvSpPr>
        <p:spPr>
          <a:xfrm>
            <a:off x="369686" y="2288662"/>
            <a:ext cx="933974" cy="308285"/>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primary subsidiary</a:t>
            </a:r>
          </a:p>
        </p:txBody>
      </p:sp>
      <p:sp>
        <p:nvSpPr>
          <p:cNvPr id="217" name="Oval 216">
            <a:extLst>
              <a:ext uri="{FF2B5EF4-FFF2-40B4-BE49-F238E27FC236}">
                <a16:creationId xmlns:a16="http://schemas.microsoft.com/office/drawing/2014/main" id="{E8D0B894-5A01-DB4A-A34C-5A6C8322B015}"/>
              </a:ext>
            </a:extLst>
          </p:cNvPr>
          <p:cNvSpPr/>
          <p:nvPr/>
        </p:nvSpPr>
        <p:spPr>
          <a:xfrm>
            <a:off x="7563338" y="1081606"/>
            <a:ext cx="828823" cy="21852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name</a:t>
            </a:r>
          </a:p>
        </p:txBody>
      </p:sp>
      <p:cxnSp>
        <p:nvCxnSpPr>
          <p:cNvPr id="12" name="Straight Connector 11">
            <a:extLst>
              <a:ext uri="{FF2B5EF4-FFF2-40B4-BE49-F238E27FC236}">
                <a16:creationId xmlns:a16="http://schemas.microsoft.com/office/drawing/2014/main" id="{D64D08C1-A332-5442-B613-226AB9F5D593}"/>
              </a:ext>
            </a:extLst>
          </p:cNvPr>
          <p:cNvCxnSpPr>
            <a:cxnSpLocks/>
            <a:endCxn id="275" idx="4"/>
          </p:cNvCxnSpPr>
          <p:nvPr/>
        </p:nvCxnSpPr>
        <p:spPr>
          <a:xfrm flipV="1">
            <a:off x="7392963" y="926946"/>
            <a:ext cx="2654543" cy="1301404"/>
          </a:xfrm>
          <a:prstGeom prst="line">
            <a:avLst/>
          </a:prstGeom>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724F73DE-005B-5043-A53F-C01C7000849E}"/>
              </a:ext>
            </a:extLst>
          </p:cNvPr>
          <p:cNvSpPr/>
          <p:nvPr/>
        </p:nvSpPr>
        <p:spPr>
          <a:xfrm>
            <a:off x="8882764" y="1158457"/>
            <a:ext cx="828823" cy="21852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status</a:t>
            </a:r>
          </a:p>
        </p:txBody>
      </p:sp>
      <p:sp>
        <p:nvSpPr>
          <p:cNvPr id="228" name="Oval 227">
            <a:extLst>
              <a:ext uri="{FF2B5EF4-FFF2-40B4-BE49-F238E27FC236}">
                <a16:creationId xmlns:a16="http://schemas.microsoft.com/office/drawing/2014/main" id="{6A9E092B-0DC1-0E47-A23F-EB82666513C6}"/>
              </a:ext>
            </a:extLst>
          </p:cNvPr>
          <p:cNvSpPr/>
          <p:nvPr/>
        </p:nvSpPr>
        <p:spPr>
          <a:xfrm>
            <a:off x="7602288" y="1534338"/>
            <a:ext cx="828823" cy="21852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phone</a:t>
            </a:r>
          </a:p>
        </p:txBody>
      </p:sp>
      <p:sp>
        <p:nvSpPr>
          <p:cNvPr id="233" name="Rectangle 232">
            <a:extLst>
              <a:ext uri="{FF2B5EF4-FFF2-40B4-BE49-F238E27FC236}">
                <a16:creationId xmlns:a16="http://schemas.microsoft.com/office/drawing/2014/main" id="{565D4578-848E-9649-A18C-36CE430838BE}"/>
              </a:ext>
            </a:extLst>
          </p:cNvPr>
          <p:cNvSpPr/>
          <p:nvPr/>
        </p:nvSpPr>
        <p:spPr>
          <a:xfrm>
            <a:off x="10070184" y="2252085"/>
            <a:ext cx="1698099" cy="236966"/>
          </a:xfrm>
          <a:prstGeom prst="rect">
            <a:avLst/>
          </a:prstGeom>
          <a:solidFill>
            <a:schemeClr val="accent1">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err="1">
                <a:solidFill>
                  <a:schemeClr val="bg1"/>
                </a:solidFill>
              </a:rPr>
              <a:t>customer_interaction</a:t>
            </a:r>
            <a:endParaRPr lang="en-US" sz="800" b="1">
              <a:solidFill>
                <a:schemeClr val="bg1"/>
              </a:solidFill>
            </a:endParaRPr>
          </a:p>
        </p:txBody>
      </p:sp>
      <p:sp>
        <p:nvSpPr>
          <p:cNvPr id="234" name="Oval 233">
            <a:extLst>
              <a:ext uri="{FF2B5EF4-FFF2-40B4-BE49-F238E27FC236}">
                <a16:creationId xmlns:a16="http://schemas.microsoft.com/office/drawing/2014/main" id="{7BBCC2ED-17A3-634D-98B4-D59324432879}"/>
              </a:ext>
            </a:extLst>
          </p:cNvPr>
          <p:cNvSpPr/>
          <p:nvPr/>
        </p:nvSpPr>
        <p:spPr>
          <a:xfrm>
            <a:off x="10939460" y="1543012"/>
            <a:ext cx="1065474" cy="23148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err="1">
                <a:solidFill>
                  <a:schemeClr val="tx1"/>
                </a:solidFill>
              </a:rPr>
              <a:t>sales_rep_id</a:t>
            </a:r>
            <a:endParaRPr lang="en-US" sz="800">
              <a:solidFill>
                <a:schemeClr val="tx1"/>
              </a:solidFill>
            </a:endParaRPr>
          </a:p>
        </p:txBody>
      </p:sp>
      <p:cxnSp>
        <p:nvCxnSpPr>
          <p:cNvPr id="243" name="Straight Connector 242">
            <a:extLst>
              <a:ext uri="{FF2B5EF4-FFF2-40B4-BE49-F238E27FC236}">
                <a16:creationId xmlns:a16="http://schemas.microsoft.com/office/drawing/2014/main" id="{5E14F6CF-9B42-D74E-85F8-A3921EEE809F}"/>
              </a:ext>
            </a:extLst>
          </p:cNvPr>
          <p:cNvCxnSpPr>
            <a:cxnSpLocks/>
            <a:stCxn id="234" idx="4"/>
            <a:endCxn id="233" idx="0"/>
          </p:cNvCxnSpPr>
          <p:nvPr/>
        </p:nvCxnSpPr>
        <p:spPr>
          <a:xfrm flipH="1">
            <a:off x="10919234" y="1774498"/>
            <a:ext cx="552963" cy="477587"/>
          </a:xfrm>
          <a:prstGeom prst="line">
            <a:avLst/>
          </a:prstGeom>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AA6DF3B2-CA2D-8D40-AA7F-4CA3C986DD0C}"/>
              </a:ext>
            </a:extLst>
          </p:cNvPr>
          <p:cNvSpPr/>
          <p:nvPr/>
        </p:nvSpPr>
        <p:spPr>
          <a:xfrm>
            <a:off x="10996536" y="1122108"/>
            <a:ext cx="828823" cy="21852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partner</a:t>
            </a:r>
          </a:p>
        </p:txBody>
      </p:sp>
      <p:sp>
        <p:nvSpPr>
          <p:cNvPr id="256" name="Oval 255">
            <a:extLst>
              <a:ext uri="{FF2B5EF4-FFF2-40B4-BE49-F238E27FC236}">
                <a16:creationId xmlns:a16="http://schemas.microsoft.com/office/drawing/2014/main" id="{C55EEED4-B45D-0F45-9CE5-B8809B0E60AB}"/>
              </a:ext>
            </a:extLst>
          </p:cNvPr>
          <p:cNvSpPr/>
          <p:nvPr/>
        </p:nvSpPr>
        <p:spPr>
          <a:xfrm>
            <a:off x="10981208" y="719967"/>
            <a:ext cx="828823" cy="21852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status</a:t>
            </a:r>
          </a:p>
        </p:txBody>
      </p:sp>
      <p:sp>
        <p:nvSpPr>
          <p:cNvPr id="257" name="Oval 256">
            <a:extLst>
              <a:ext uri="{FF2B5EF4-FFF2-40B4-BE49-F238E27FC236}">
                <a16:creationId xmlns:a16="http://schemas.microsoft.com/office/drawing/2014/main" id="{FB93E5AB-7ED9-B040-97A6-B0F0DE8E7650}"/>
              </a:ext>
            </a:extLst>
          </p:cNvPr>
          <p:cNvSpPr/>
          <p:nvPr/>
        </p:nvSpPr>
        <p:spPr>
          <a:xfrm>
            <a:off x="9412247" y="1618848"/>
            <a:ext cx="955717" cy="31742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err="1">
                <a:solidFill>
                  <a:schemeClr val="tx1"/>
                </a:solidFill>
              </a:rPr>
              <a:t>Dc_session_active</a:t>
            </a:r>
            <a:endParaRPr lang="en-US" sz="800">
              <a:solidFill>
                <a:schemeClr val="tx1"/>
              </a:solidFill>
            </a:endParaRPr>
          </a:p>
        </p:txBody>
      </p:sp>
      <p:cxnSp>
        <p:nvCxnSpPr>
          <p:cNvPr id="260" name="Straight Connector 259">
            <a:extLst>
              <a:ext uri="{FF2B5EF4-FFF2-40B4-BE49-F238E27FC236}">
                <a16:creationId xmlns:a16="http://schemas.microsoft.com/office/drawing/2014/main" id="{DCFF25FA-29D5-4F4A-9AD1-836F90A6DAA2}"/>
              </a:ext>
            </a:extLst>
          </p:cNvPr>
          <p:cNvCxnSpPr>
            <a:cxnSpLocks/>
            <a:stCxn id="257" idx="4"/>
            <a:endCxn id="233" idx="0"/>
          </p:cNvCxnSpPr>
          <p:nvPr/>
        </p:nvCxnSpPr>
        <p:spPr>
          <a:xfrm>
            <a:off x="9890106" y="1936272"/>
            <a:ext cx="1029128" cy="315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65B28A1-5015-B241-8964-F371059F5F8F}"/>
              </a:ext>
            </a:extLst>
          </p:cNvPr>
          <p:cNvCxnSpPr>
            <a:cxnSpLocks/>
            <a:stCxn id="132" idx="3"/>
            <a:endCxn id="233" idx="1"/>
          </p:cNvCxnSpPr>
          <p:nvPr/>
        </p:nvCxnSpPr>
        <p:spPr>
          <a:xfrm>
            <a:off x="8214317" y="2361498"/>
            <a:ext cx="1855867" cy="907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AA7FEABE-816C-8C4B-84E5-E2C4C2509CB6}"/>
              </a:ext>
            </a:extLst>
          </p:cNvPr>
          <p:cNvGrpSpPr/>
          <p:nvPr/>
        </p:nvGrpSpPr>
        <p:grpSpPr>
          <a:xfrm rot="5400000">
            <a:off x="9814909" y="2335012"/>
            <a:ext cx="337489" cy="58048"/>
            <a:chOff x="7171195" y="2554616"/>
            <a:chExt cx="380055" cy="58048"/>
          </a:xfrm>
        </p:grpSpPr>
        <p:cxnSp>
          <p:nvCxnSpPr>
            <p:cNvPr id="267" name="Straight Connector 266">
              <a:extLst>
                <a:ext uri="{FF2B5EF4-FFF2-40B4-BE49-F238E27FC236}">
                  <a16:creationId xmlns:a16="http://schemas.microsoft.com/office/drawing/2014/main" id="{6F2CEABF-9F17-344B-8BD2-28F24ADE9BC3}"/>
                </a:ext>
              </a:extLst>
            </p:cNvPr>
            <p:cNvCxnSpPr>
              <a:cxnSpLocks/>
            </p:cNvCxnSpPr>
            <p:nvPr/>
          </p:nvCxnSpPr>
          <p:spPr>
            <a:xfrm>
              <a:off x="7171195" y="2554616"/>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0E31CC4-A427-8147-A827-EFB7653A3C29}"/>
                </a:ext>
              </a:extLst>
            </p:cNvPr>
            <p:cNvCxnSpPr/>
            <p:nvPr/>
          </p:nvCxnSpPr>
          <p:spPr>
            <a:xfrm>
              <a:off x="7179285" y="2612664"/>
              <a:ext cx="37196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0" name="Group 289">
            <a:extLst>
              <a:ext uri="{FF2B5EF4-FFF2-40B4-BE49-F238E27FC236}">
                <a16:creationId xmlns:a16="http://schemas.microsoft.com/office/drawing/2014/main" id="{54CF103E-1C81-894E-8793-A9FFBD2F1D51}"/>
              </a:ext>
            </a:extLst>
          </p:cNvPr>
          <p:cNvGrpSpPr/>
          <p:nvPr/>
        </p:nvGrpSpPr>
        <p:grpSpPr>
          <a:xfrm rot="5642345">
            <a:off x="8232405" y="2271121"/>
            <a:ext cx="172030" cy="200276"/>
            <a:chOff x="5410199" y="3638552"/>
            <a:chExt cx="438150" cy="295276"/>
          </a:xfrm>
        </p:grpSpPr>
        <p:cxnSp>
          <p:nvCxnSpPr>
            <p:cNvPr id="291" name="Straight Connector 290">
              <a:extLst>
                <a:ext uri="{FF2B5EF4-FFF2-40B4-BE49-F238E27FC236}">
                  <a16:creationId xmlns:a16="http://schemas.microsoft.com/office/drawing/2014/main" id="{9F95F820-B42A-1B42-B493-6EEA87B11E91}"/>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441091D-1B37-C646-9CA7-19E00E696A5F}"/>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3" name="Diamond 292">
            <a:extLst>
              <a:ext uri="{FF2B5EF4-FFF2-40B4-BE49-F238E27FC236}">
                <a16:creationId xmlns:a16="http://schemas.microsoft.com/office/drawing/2014/main" id="{730F2129-2884-D146-AECC-1868C260BF91}"/>
              </a:ext>
            </a:extLst>
          </p:cNvPr>
          <p:cNvSpPr/>
          <p:nvPr/>
        </p:nvSpPr>
        <p:spPr>
          <a:xfrm>
            <a:off x="8780759" y="2127626"/>
            <a:ext cx="906192" cy="446969"/>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has</a:t>
            </a:r>
          </a:p>
        </p:txBody>
      </p:sp>
      <p:sp>
        <p:nvSpPr>
          <p:cNvPr id="299" name="Oval 298">
            <a:extLst>
              <a:ext uri="{FF2B5EF4-FFF2-40B4-BE49-F238E27FC236}">
                <a16:creationId xmlns:a16="http://schemas.microsoft.com/office/drawing/2014/main" id="{C6C372C7-9E89-FF47-B5D9-4578C68101C2}"/>
              </a:ext>
            </a:extLst>
          </p:cNvPr>
          <p:cNvSpPr/>
          <p:nvPr/>
        </p:nvSpPr>
        <p:spPr>
          <a:xfrm>
            <a:off x="10600651" y="2673437"/>
            <a:ext cx="977971" cy="32588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cost</a:t>
            </a:r>
          </a:p>
        </p:txBody>
      </p:sp>
      <p:cxnSp>
        <p:nvCxnSpPr>
          <p:cNvPr id="301" name="Straight Connector 300">
            <a:extLst>
              <a:ext uri="{FF2B5EF4-FFF2-40B4-BE49-F238E27FC236}">
                <a16:creationId xmlns:a16="http://schemas.microsoft.com/office/drawing/2014/main" id="{DC928C38-C458-BD4E-885B-3E00E074BEDB}"/>
              </a:ext>
            </a:extLst>
          </p:cNvPr>
          <p:cNvCxnSpPr>
            <a:cxnSpLocks/>
            <a:endCxn id="146" idx="0"/>
          </p:cNvCxnSpPr>
          <p:nvPr/>
        </p:nvCxnSpPr>
        <p:spPr>
          <a:xfrm flipH="1">
            <a:off x="10699473" y="3001503"/>
            <a:ext cx="424526" cy="700194"/>
          </a:xfrm>
          <a:prstGeom prst="line">
            <a:avLst/>
          </a:prstGeom>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id="{F9EF494A-C67B-144D-BB66-F09B54C38054}"/>
              </a:ext>
            </a:extLst>
          </p:cNvPr>
          <p:cNvSpPr/>
          <p:nvPr/>
        </p:nvSpPr>
        <p:spPr>
          <a:xfrm>
            <a:off x="10652476" y="3035665"/>
            <a:ext cx="977971" cy="32588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channel id</a:t>
            </a:r>
          </a:p>
        </p:txBody>
      </p:sp>
      <p:sp>
        <p:nvSpPr>
          <p:cNvPr id="263" name="Rectangle 262">
            <a:extLst>
              <a:ext uri="{FF2B5EF4-FFF2-40B4-BE49-F238E27FC236}">
                <a16:creationId xmlns:a16="http://schemas.microsoft.com/office/drawing/2014/main" id="{608E2087-7310-40C2-9EB7-1211AE8A7A25}"/>
              </a:ext>
            </a:extLst>
          </p:cNvPr>
          <p:cNvSpPr/>
          <p:nvPr/>
        </p:nvSpPr>
        <p:spPr>
          <a:xfrm>
            <a:off x="1832708" y="3636902"/>
            <a:ext cx="906192" cy="44696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bg1"/>
              </a:solidFill>
            </a:endParaRPr>
          </a:p>
        </p:txBody>
      </p:sp>
      <p:sp>
        <p:nvSpPr>
          <p:cNvPr id="188" name="Diamond 187">
            <a:extLst>
              <a:ext uri="{FF2B5EF4-FFF2-40B4-BE49-F238E27FC236}">
                <a16:creationId xmlns:a16="http://schemas.microsoft.com/office/drawing/2014/main" id="{7E2B58FE-5310-409D-B26F-33ADCCFF92B7}"/>
              </a:ext>
            </a:extLst>
          </p:cNvPr>
          <p:cNvSpPr/>
          <p:nvPr/>
        </p:nvSpPr>
        <p:spPr>
          <a:xfrm>
            <a:off x="1793967" y="3632932"/>
            <a:ext cx="906192" cy="446969"/>
          </a:xfrm>
          <a:prstGeom prst="diamond">
            <a:avLst/>
          </a:prstGeom>
          <a:solidFill>
            <a:schemeClr val="accent1">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err="1">
                <a:solidFill>
                  <a:schemeClr val="bg1"/>
                </a:solidFill>
              </a:rPr>
              <a:t>Item_Promotion</a:t>
            </a:r>
            <a:endParaRPr lang="en-US" sz="800">
              <a:solidFill>
                <a:schemeClr val="bg1"/>
              </a:solidFill>
            </a:endParaRPr>
          </a:p>
        </p:txBody>
      </p:sp>
      <p:grpSp>
        <p:nvGrpSpPr>
          <p:cNvPr id="273" name="Group 272">
            <a:extLst>
              <a:ext uri="{FF2B5EF4-FFF2-40B4-BE49-F238E27FC236}">
                <a16:creationId xmlns:a16="http://schemas.microsoft.com/office/drawing/2014/main" id="{73C83E7B-4CF0-429C-87FF-49CD5BE84C85}"/>
              </a:ext>
            </a:extLst>
          </p:cNvPr>
          <p:cNvGrpSpPr/>
          <p:nvPr/>
        </p:nvGrpSpPr>
        <p:grpSpPr>
          <a:xfrm rot="10800000">
            <a:off x="1349554" y="4398291"/>
            <a:ext cx="343583" cy="71086"/>
            <a:chOff x="7171195" y="2554616"/>
            <a:chExt cx="380055" cy="58048"/>
          </a:xfrm>
        </p:grpSpPr>
        <p:cxnSp>
          <p:nvCxnSpPr>
            <p:cNvPr id="274" name="Straight Connector 273">
              <a:extLst>
                <a:ext uri="{FF2B5EF4-FFF2-40B4-BE49-F238E27FC236}">
                  <a16:creationId xmlns:a16="http://schemas.microsoft.com/office/drawing/2014/main" id="{D4938C70-8627-495C-B36C-69FC18B007A4}"/>
                </a:ext>
              </a:extLst>
            </p:cNvPr>
            <p:cNvCxnSpPr>
              <a:cxnSpLocks/>
            </p:cNvCxnSpPr>
            <p:nvPr/>
          </p:nvCxnSpPr>
          <p:spPr>
            <a:xfrm>
              <a:off x="7171195" y="2554616"/>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2078BBD8-B849-4753-804B-4CF5E7446B40}"/>
                </a:ext>
              </a:extLst>
            </p:cNvPr>
            <p:cNvCxnSpPr/>
            <p:nvPr/>
          </p:nvCxnSpPr>
          <p:spPr>
            <a:xfrm>
              <a:off x="7179285" y="2612664"/>
              <a:ext cx="37196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0" name="Straight Connector 309">
            <a:extLst>
              <a:ext uri="{FF2B5EF4-FFF2-40B4-BE49-F238E27FC236}">
                <a16:creationId xmlns:a16="http://schemas.microsoft.com/office/drawing/2014/main" id="{4C0724BD-EB46-45FE-A769-E26810A47A4B}"/>
              </a:ext>
            </a:extLst>
          </p:cNvPr>
          <p:cNvCxnSpPr/>
          <p:nvPr/>
        </p:nvCxnSpPr>
        <p:spPr>
          <a:xfrm>
            <a:off x="4936438" y="3776613"/>
            <a:ext cx="0" cy="216402"/>
          </a:xfrm>
          <a:prstGeom prst="line">
            <a:avLst/>
          </a:prstGeom>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9929886D-8C3A-40FF-992D-ECB579C41D4C}"/>
              </a:ext>
            </a:extLst>
          </p:cNvPr>
          <p:cNvSpPr/>
          <p:nvPr/>
        </p:nvSpPr>
        <p:spPr>
          <a:xfrm>
            <a:off x="8413342" y="2305745"/>
            <a:ext cx="124128" cy="123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12" name="Oval 311">
            <a:extLst>
              <a:ext uri="{FF2B5EF4-FFF2-40B4-BE49-F238E27FC236}">
                <a16:creationId xmlns:a16="http://schemas.microsoft.com/office/drawing/2014/main" id="{776D7006-49E2-457D-B632-AB6415609211}"/>
              </a:ext>
            </a:extLst>
          </p:cNvPr>
          <p:cNvSpPr/>
          <p:nvPr/>
        </p:nvSpPr>
        <p:spPr>
          <a:xfrm>
            <a:off x="2917491" y="3805323"/>
            <a:ext cx="124128" cy="123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4" name="Group 313">
            <a:extLst>
              <a:ext uri="{FF2B5EF4-FFF2-40B4-BE49-F238E27FC236}">
                <a16:creationId xmlns:a16="http://schemas.microsoft.com/office/drawing/2014/main" id="{31A55B91-5245-4108-BFB3-D4AC5A041580}"/>
              </a:ext>
            </a:extLst>
          </p:cNvPr>
          <p:cNvGrpSpPr/>
          <p:nvPr/>
        </p:nvGrpSpPr>
        <p:grpSpPr>
          <a:xfrm rot="5400000">
            <a:off x="2691665" y="3780628"/>
            <a:ext cx="289002" cy="185983"/>
            <a:chOff x="5410199" y="3638552"/>
            <a:chExt cx="438150" cy="295276"/>
          </a:xfrm>
        </p:grpSpPr>
        <p:cxnSp>
          <p:nvCxnSpPr>
            <p:cNvPr id="326" name="Straight Connector 325">
              <a:extLst>
                <a:ext uri="{FF2B5EF4-FFF2-40B4-BE49-F238E27FC236}">
                  <a16:creationId xmlns:a16="http://schemas.microsoft.com/office/drawing/2014/main" id="{8594344D-B95A-4E0B-AD2C-13B3DD3B044C}"/>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739F165C-4B0A-4A99-87D5-65E72C67756D}"/>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239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88ABC5B-7ECE-DE4C-B2F4-6435911A84B3}"/>
              </a:ext>
            </a:extLst>
          </p:cNvPr>
          <p:cNvSpPr>
            <a:spLocks noGrp="1"/>
          </p:cNvSpPr>
          <p:nvPr>
            <p:ph type="subTitle" idx="1"/>
          </p:nvPr>
        </p:nvSpPr>
        <p:spPr>
          <a:xfrm>
            <a:off x="180512" y="211741"/>
            <a:ext cx="11737299" cy="6400799"/>
          </a:xfrm>
        </p:spPr>
        <p:txBody>
          <a:bodyPr>
            <a:normAutofit fontScale="70000" lnSpcReduction="20000"/>
          </a:bodyPr>
          <a:lstStyle/>
          <a:p>
            <a:pPr algn="l">
              <a:lnSpc>
                <a:spcPct val="160000"/>
              </a:lnSpc>
            </a:pPr>
            <a:r>
              <a:rPr lang="en-US"/>
              <a:t>employee( </a:t>
            </a:r>
            <a:r>
              <a:rPr lang="en-US" b="1" u="sng" err="1"/>
              <a:t>employeeid</a:t>
            </a:r>
            <a:r>
              <a:rPr lang="en-US"/>
              <a:t>, </a:t>
            </a:r>
            <a:r>
              <a:rPr lang="en-US" err="1"/>
              <a:t>firstname</a:t>
            </a:r>
            <a:r>
              <a:rPr lang="en-US"/>
              <a:t>, </a:t>
            </a:r>
            <a:r>
              <a:rPr lang="en-US" err="1"/>
              <a:t>lastname</a:t>
            </a:r>
            <a:r>
              <a:rPr lang="en-US"/>
              <a:t>, </a:t>
            </a:r>
            <a:r>
              <a:rPr lang="en-US" err="1"/>
              <a:t>contact_info</a:t>
            </a:r>
            <a:r>
              <a:rPr lang="en-US"/>
              <a:t>, subsidiary, </a:t>
            </a:r>
            <a:r>
              <a:rPr lang="en-US" err="1"/>
              <a:t>job_title</a:t>
            </a:r>
            <a:r>
              <a:rPr lang="en-US"/>
              <a:t>, </a:t>
            </a:r>
            <a:r>
              <a:rPr lang="en-US" err="1"/>
              <a:t>selling_location</a:t>
            </a:r>
            <a:r>
              <a:rPr lang="en-US"/>
              <a:t>, location, supervisor)</a:t>
            </a:r>
          </a:p>
          <a:p>
            <a:pPr algn="l">
              <a:lnSpc>
                <a:spcPct val="160000"/>
              </a:lnSpc>
            </a:pPr>
            <a:r>
              <a:rPr lang="en-US"/>
              <a:t>sales(</a:t>
            </a:r>
            <a:r>
              <a:rPr lang="en-US" b="1" u="sng"/>
              <a:t>sales id, </a:t>
            </a:r>
            <a:r>
              <a:rPr lang="en-US"/>
              <a:t>quantity, price, </a:t>
            </a:r>
            <a:r>
              <a:rPr lang="en-US" err="1"/>
              <a:t>employeeid</a:t>
            </a:r>
            <a:r>
              <a:rPr lang="en-US"/>
              <a:t>, </a:t>
            </a:r>
            <a:r>
              <a:rPr lang="en-US" err="1"/>
              <a:t>customerid</a:t>
            </a:r>
            <a:r>
              <a:rPr lang="en-US"/>
              <a:t>, </a:t>
            </a:r>
            <a:r>
              <a:rPr lang="en-US" err="1"/>
              <a:t>channel_id</a:t>
            </a:r>
            <a:r>
              <a:rPr lang="en-US" b="1"/>
              <a:t>)</a:t>
            </a:r>
          </a:p>
          <a:p>
            <a:pPr algn="l">
              <a:lnSpc>
                <a:spcPct val="160000"/>
              </a:lnSpc>
            </a:pPr>
            <a:r>
              <a:rPr lang="en-US"/>
              <a:t>customer(</a:t>
            </a:r>
            <a:r>
              <a:rPr lang="en-US" b="1" u="sng"/>
              <a:t>customer id, </a:t>
            </a:r>
            <a:r>
              <a:rPr lang="en-US"/>
              <a:t>name, phone, email, status, </a:t>
            </a:r>
            <a:r>
              <a:rPr lang="en-US" err="1"/>
              <a:t>primary_subsidiary</a:t>
            </a:r>
            <a:r>
              <a:rPr lang="en-US"/>
              <a:t>, </a:t>
            </a:r>
            <a:r>
              <a:rPr lang="en-US" err="1"/>
              <a:t>sales_rep_id</a:t>
            </a:r>
            <a:r>
              <a:rPr lang="en-US"/>
              <a:t>)</a:t>
            </a:r>
          </a:p>
          <a:p>
            <a:pPr algn="l">
              <a:lnSpc>
                <a:spcPct val="160000"/>
              </a:lnSpc>
            </a:pPr>
            <a:r>
              <a:rPr lang="en-US"/>
              <a:t>channel(</a:t>
            </a:r>
            <a:r>
              <a:rPr lang="en-US" b="1" u="sng" err="1"/>
              <a:t>channel_id,</a:t>
            </a:r>
            <a:r>
              <a:rPr lang="en-US" err="1"/>
              <a:t>cost</a:t>
            </a:r>
            <a:r>
              <a:rPr lang="en-US" b="1" u="sng"/>
              <a:t>)</a:t>
            </a:r>
          </a:p>
          <a:p>
            <a:pPr algn="l">
              <a:lnSpc>
                <a:spcPct val="160000"/>
              </a:lnSpc>
            </a:pPr>
            <a:r>
              <a:rPr lang="en-US"/>
              <a:t>online(</a:t>
            </a:r>
            <a:r>
              <a:rPr lang="en-US" b="1" u="sng" err="1"/>
              <a:t>channel_id</a:t>
            </a:r>
            <a:r>
              <a:rPr lang="en-US" b="1" u="sng"/>
              <a:t>, </a:t>
            </a:r>
            <a:r>
              <a:rPr lang="en-US" err="1"/>
              <a:t>web_url</a:t>
            </a:r>
            <a:r>
              <a:rPr lang="en-US"/>
              <a:t>)</a:t>
            </a:r>
          </a:p>
          <a:p>
            <a:pPr algn="l">
              <a:lnSpc>
                <a:spcPct val="160000"/>
              </a:lnSpc>
            </a:pPr>
            <a:r>
              <a:rPr lang="en-US"/>
              <a:t>offline(</a:t>
            </a:r>
            <a:r>
              <a:rPr lang="en-US" b="1" u="sng" err="1"/>
              <a:t>channel_id</a:t>
            </a:r>
            <a:r>
              <a:rPr lang="en-US" b="1" u="sng"/>
              <a:t>, </a:t>
            </a:r>
            <a:r>
              <a:rPr lang="en-US"/>
              <a:t>address)</a:t>
            </a:r>
          </a:p>
          <a:p>
            <a:pPr algn="l">
              <a:lnSpc>
                <a:spcPct val="160000"/>
              </a:lnSpc>
            </a:pPr>
            <a:r>
              <a:rPr lang="en-US" err="1"/>
              <a:t>item_category</a:t>
            </a:r>
            <a:r>
              <a:rPr lang="en-US"/>
              <a:t>(</a:t>
            </a:r>
            <a:r>
              <a:rPr lang="en-US" b="1" u="sng" err="1"/>
              <a:t>category_id</a:t>
            </a:r>
            <a:r>
              <a:rPr lang="en-US"/>
              <a:t>, </a:t>
            </a:r>
            <a:r>
              <a:rPr lang="en-US" err="1"/>
              <a:t>category_name</a:t>
            </a:r>
            <a:r>
              <a:rPr lang="en-US"/>
              <a:t>)</a:t>
            </a:r>
          </a:p>
          <a:p>
            <a:pPr algn="l">
              <a:lnSpc>
                <a:spcPct val="160000"/>
              </a:lnSpc>
            </a:pPr>
            <a:r>
              <a:rPr lang="en-US"/>
              <a:t>item(</a:t>
            </a:r>
            <a:r>
              <a:rPr lang="en-US" b="1" u="sng" err="1"/>
              <a:t>item_id</a:t>
            </a:r>
            <a:r>
              <a:rPr lang="en-US" err="1"/>
              <a:t>,item_description</a:t>
            </a:r>
            <a:r>
              <a:rPr lang="en-US"/>
              <a:t>, price</a:t>
            </a:r>
            <a:r>
              <a:rPr lang="en-US" b="1"/>
              <a:t>, </a:t>
            </a:r>
            <a:r>
              <a:rPr lang="en-US" err="1"/>
              <a:t>category_id</a:t>
            </a:r>
            <a:r>
              <a:rPr lang="en-US"/>
              <a:t> )</a:t>
            </a:r>
          </a:p>
          <a:p>
            <a:pPr algn="l">
              <a:lnSpc>
                <a:spcPct val="160000"/>
              </a:lnSpc>
            </a:pPr>
            <a:r>
              <a:rPr lang="en-US" err="1"/>
              <a:t>item_order</a:t>
            </a:r>
            <a:r>
              <a:rPr lang="en-US"/>
              <a:t>(</a:t>
            </a:r>
            <a:r>
              <a:rPr lang="en-US" b="1" u="sng" err="1"/>
              <a:t>item_id</a:t>
            </a:r>
            <a:r>
              <a:rPr lang="en-US" b="1" u="sng"/>
              <a:t>, sales id</a:t>
            </a:r>
            <a:r>
              <a:rPr lang="en-US" u="sng"/>
              <a:t>, </a:t>
            </a:r>
            <a:r>
              <a:rPr lang="en-US" err="1"/>
              <a:t>item_quantity</a:t>
            </a:r>
            <a:r>
              <a:rPr lang="en-US"/>
              <a:t>)</a:t>
            </a:r>
          </a:p>
          <a:p>
            <a:pPr algn="l">
              <a:lnSpc>
                <a:spcPct val="160000"/>
              </a:lnSpc>
            </a:pPr>
            <a:r>
              <a:rPr lang="en-US"/>
              <a:t>promotions(</a:t>
            </a:r>
            <a:r>
              <a:rPr lang="en-US" b="1" u="sng"/>
              <a:t>promotion id, </a:t>
            </a:r>
            <a:r>
              <a:rPr lang="en-US" err="1"/>
              <a:t>promotion_type</a:t>
            </a:r>
            <a:r>
              <a:rPr lang="en-US"/>
              <a:t>, </a:t>
            </a:r>
            <a:r>
              <a:rPr lang="en-US" err="1"/>
              <a:t>start_date</a:t>
            </a:r>
            <a:r>
              <a:rPr lang="en-US"/>
              <a:t>, </a:t>
            </a:r>
            <a:r>
              <a:rPr lang="en-US" err="1"/>
              <a:t>end_date</a:t>
            </a:r>
            <a:r>
              <a:rPr lang="en-US"/>
              <a:t>,</a:t>
            </a:r>
            <a:r>
              <a:rPr lang="en-US" b="1" u="sng"/>
              <a:t> </a:t>
            </a:r>
            <a:r>
              <a:rPr lang="en-US" err="1"/>
              <a:t>item_id</a:t>
            </a:r>
            <a:r>
              <a:rPr lang="en-US"/>
              <a:t>)</a:t>
            </a:r>
          </a:p>
          <a:p>
            <a:pPr algn="l">
              <a:lnSpc>
                <a:spcPct val="160000"/>
              </a:lnSpc>
            </a:pPr>
            <a:r>
              <a:rPr lang="en-US"/>
              <a:t>vendor(</a:t>
            </a:r>
            <a:r>
              <a:rPr lang="en-US" b="1" u="sng"/>
              <a:t>vendor id, </a:t>
            </a:r>
            <a:r>
              <a:rPr lang="en-US"/>
              <a:t>name, phone, email, </a:t>
            </a:r>
            <a:r>
              <a:rPr lang="en-US" err="1"/>
              <a:t>primary_subsidiary</a:t>
            </a:r>
            <a:r>
              <a:rPr lang="en-US"/>
              <a:t>, category, </a:t>
            </a:r>
            <a:r>
              <a:rPr lang="en-US" err="1"/>
              <a:t>login_access</a:t>
            </a:r>
            <a:r>
              <a:rPr lang="en-US"/>
              <a:t>, </a:t>
            </a:r>
            <a:r>
              <a:rPr lang="en-US" err="1"/>
              <a:t>vendor_bank_fees</a:t>
            </a:r>
            <a:r>
              <a:rPr lang="en-US"/>
              <a:t>)</a:t>
            </a:r>
          </a:p>
          <a:p>
            <a:pPr algn="l">
              <a:lnSpc>
                <a:spcPct val="160000"/>
              </a:lnSpc>
            </a:pPr>
            <a:r>
              <a:rPr lang="en-US"/>
              <a:t>inventory(</a:t>
            </a:r>
            <a:r>
              <a:rPr lang="en-US" b="1" u="sng" err="1"/>
              <a:t>inv_order_id</a:t>
            </a:r>
            <a:r>
              <a:rPr lang="en-US" b="1" u="sng"/>
              <a:t>, </a:t>
            </a:r>
            <a:r>
              <a:rPr lang="en-US"/>
              <a:t>date received, </a:t>
            </a:r>
            <a:r>
              <a:rPr lang="en-US" err="1"/>
              <a:t>inventory_amount</a:t>
            </a:r>
            <a:r>
              <a:rPr lang="en-US"/>
              <a:t>, </a:t>
            </a:r>
            <a:r>
              <a:rPr lang="en-US" err="1"/>
              <a:t>vendor_id</a:t>
            </a:r>
            <a:r>
              <a:rPr lang="en-US"/>
              <a:t>)</a:t>
            </a:r>
          </a:p>
          <a:p>
            <a:pPr algn="l">
              <a:lnSpc>
                <a:spcPct val="160000"/>
              </a:lnSpc>
            </a:pPr>
            <a:r>
              <a:rPr lang="en-US" err="1"/>
              <a:t>item_inventory</a:t>
            </a:r>
            <a:r>
              <a:rPr lang="en-US"/>
              <a:t>(</a:t>
            </a:r>
            <a:r>
              <a:rPr lang="en-US" b="1" u="sng"/>
              <a:t>item id, </a:t>
            </a:r>
            <a:r>
              <a:rPr lang="en-US" b="1" u="sng" err="1"/>
              <a:t>inv_order_id</a:t>
            </a:r>
            <a:r>
              <a:rPr lang="en-US" b="1" u="sng"/>
              <a:t>, </a:t>
            </a:r>
            <a:r>
              <a:rPr lang="en-US"/>
              <a:t>qty</a:t>
            </a:r>
            <a:r>
              <a:rPr lang="en-US" b="1" u="sng"/>
              <a:t>)</a:t>
            </a:r>
          </a:p>
          <a:p>
            <a:pPr algn="l">
              <a:lnSpc>
                <a:spcPct val="160000"/>
              </a:lnSpc>
            </a:pPr>
            <a:endParaRPr lang="en-US"/>
          </a:p>
          <a:p>
            <a:pPr algn="l"/>
            <a:endParaRPr lang="en-US" b="1" u="sng"/>
          </a:p>
          <a:p>
            <a:pPr algn="l"/>
            <a:endParaRPr lang="en-US"/>
          </a:p>
          <a:p>
            <a:pPr algn="l"/>
            <a:endParaRPr lang="en-US"/>
          </a:p>
          <a:p>
            <a:pPr algn="l"/>
            <a:endParaRPr lang="en-US"/>
          </a:p>
          <a:p>
            <a:pPr algn="l"/>
            <a:endParaRPr lang="en-US"/>
          </a:p>
          <a:p>
            <a:pPr algn="l"/>
            <a:endParaRPr lang="en-US"/>
          </a:p>
          <a:p>
            <a:pPr algn="l"/>
            <a:endParaRPr lang="en-US"/>
          </a:p>
          <a:p>
            <a:pPr algn="l"/>
            <a:endParaRPr lang="en-US"/>
          </a:p>
        </p:txBody>
      </p:sp>
      <p:cxnSp>
        <p:nvCxnSpPr>
          <p:cNvPr id="5" name="Straight Connector 4">
            <a:extLst>
              <a:ext uri="{FF2B5EF4-FFF2-40B4-BE49-F238E27FC236}">
                <a16:creationId xmlns:a16="http://schemas.microsoft.com/office/drawing/2014/main" id="{CBA26EC3-2D89-5245-ABF2-990BAF4EAE51}"/>
              </a:ext>
            </a:extLst>
          </p:cNvPr>
          <p:cNvCxnSpPr>
            <a:cxnSpLocks/>
          </p:cNvCxnSpPr>
          <p:nvPr/>
        </p:nvCxnSpPr>
        <p:spPr>
          <a:xfrm>
            <a:off x="4184675" y="1009963"/>
            <a:ext cx="107312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CECC2F3-1CD5-CE48-8931-C639D939CFFC}"/>
              </a:ext>
            </a:extLst>
          </p:cNvPr>
          <p:cNvCxnSpPr>
            <a:cxnSpLocks/>
          </p:cNvCxnSpPr>
          <p:nvPr/>
        </p:nvCxnSpPr>
        <p:spPr>
          <a:xfrm>
            <a:off x="5414963" y="1009963"/>
            <a:ext cx="900112"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F518D7-4135-AB45-9C25-4CEAE9C981B1}"/>
              </a:ext>
            </a:extLst>
          </p:cNvPr>
          <p:cNvCxnSpPr>
            <a:cxnSpLocks/>
          </p:cNvCxnSpPr>
          <p:nvPr/>
        </p:nvCxnSpPr>
        <p:spPr>
          <a:xfrm>
            <a:off x="3594356" y="3972244"/>
            <a:ext cx="118236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396328-F763-D04D-BDF8-8028D041F996}"/>
              </a:ext>
            </a:extLst>
          </p:cNvPr>
          <p:cNvCxnSpPr>
            <a:cxnSpLocks/>
          </p:cNvCxnSpPr>
          <p:nvPr/>
        </p:nvCxnSpPr>
        <p:spPr>
          <a:xfrm>
            <a:off x="1658832" y="6520720"/>
            <a:ext cx="1935524"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2B41691-0001-B54A-840A-F72C33D8EA5E}"/>
              </a:ext>
            </a:extLst>
          </p:cNvPr>
          <p:cNvCxnSpPr>
            <a:cxnSpLocks/>
          </p:cNvCxnSpPr>
          <p:nvPr/>
        </p:nvCxnSpPr>
        <p:spPr>
          <a:xfrm>
            <a:off x="1299850" y="4496267"/>
            <a:ext cx="1514788"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124FB8-5816-E345-A247-74525F13DB95}"/>
              </a:ext>
            </a:extLst>
          </p:cNvPr>
          <p:cNvCxnSpPr>
            <a:cxnSpLocks/>
          </p:cNvCxnSpPr>
          <p:nvPr/>
        </p:nvCxnSpPr>
        <p:spPr>
          <a:xfrm>
            <a:off x="6096000" y="4959024"/>
            <a:ext cx="79057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15EAE86-DA31-1147-BAF9-12B684AE34E6}"/>
              </a:ext>
            </a:extLst>
          </p:cNvPr>
          <p:cNvCxnSpPr>
            <a:cxnSpLocks/>
          </p:cNvCxnSpPr>
          <p:nvPr/>
        </p:nvCxnSpPr>
        <p:spPr>
          <a:xfrm>
            <a:off x="3757613" y="657225"/>
            <a:ext cx="0" cy="18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93B2DC-E619-4446-ABF3-DE8BD068B375}"/>
              </a:ext>
            </a:extLst>
          </p:cNvPr>
          <p:cNvCxnSpPr>
            <a:cxnSpLocks/>
          </p:cNvCxnSpPr>
          <p:nvPr/>
        </p:nvCxnSpPr>
        <p:spPr>
          <a:xfrm flipH="1">
            <a:off x="1896399" y="657225"/>
            <a:ext cx="18612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3C5E75B-73A4-E54C-9679-E14D61CED870}"/>
              </a:ext>
            </a:extLst>
          </p:cNvPr>
          <p:cNvCxnSpPr/>
          <p:nvPr/>
        </p:nvCxnSpPr>
        <p:spPr>
          <a:xfrm flipV="1">
            <a:off x="1896399" y="442912"/>
            <a:ext cx="0" cy="21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D9A55F-8E44-E347-BD85-E66080E641E9}"/>
              </a:ext>
            </a:extLst>
          </p:cNvPr>
          <p:cNvCxnSpPr>
            <a:cxnSpLocks/>
          </p:cNvCxnSpPr>
          <p:nvPr/>
        </p:nvCxnSpPr>
        <p:spPr>
          <a:xfrm flipV="1">
            <a:off x="4605804" y="1009963"/>
            <a:ext cx="0" cy="133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80549B-ED66-6E4E-B6B0-1E23BAF936FC}"/>
              </a:ext>
            </a:extLst>
          </p:cNvPr>
          <p:cNvCxnSpPr>
            <a:cxnSpLocks/>
          </p:cNvCxnSpPr>
          <p:nvPr/>
        </p:nvCxnSpPr>
        <p:spPr>
          <a:xfrm>
            <a:off x="2994050" y="1015038"/>
            <a:ext cx="107312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9E6FAE7-E630-4B46-8979-58AB5FE6CE59}"/>
              </a:ext>
            </a:extLst>
          </p:cNvPr>
          <p:cNvCxnSpPr>
            <a:cxnSpLocks/>
          </p:cNvCxnSpPr>
          <p:nvPr/>
        </p:nvCxnSpPr>
        <p:spPr>
          <a:xfrm flipH="1">
            <a:off x="1814513" y="1143000"/>
            <a:ext cx="278746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D90C776-3B19-5944-832B-3AF2230A4C8C}"/>
              </a:ext>
            </a:extLst>
          </p:cNvPr>
          <p:cNvCxnSpPr/>
          <p:nvPr/>
        </p:nvCxnSpPr>
        <p:spPr>
          <a:xfrm>
            <a:off x="1814513" y="1143000"/>
            <a:ext cx="0" cy="128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1D4A62-D309-D84F-8A59-CCC637C244D2}"/>
              </a:ext>
            </a:extLst>
          </p:cNvPr>
          <p:cNvCxnSpPr>
            <a:cxnSpLocks/>
          </p:cNvCxnSpPr>
          <p:nvPr/>
        </p:nvCxnSpPr>
        <p:spPr>
          <a:xfrm flipV="1">
            <a:off x="5776380" y="1073070"/>
            <a:ext cx="1" cy="134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9EB387-AF21-DC47-96A0-EECFA70652B1}"/>
              </a:ext>
            </a:extLst>
          </p:cNvPr>
          <p:cNvCxnSpPr>
            <a:cxnSpLocks/>
          </p:cNvCxnSpPr>
          <p:nvPr/>
        </p:nvCxnSpPr>
        <p:spPr>
          <a:xfrm flipH="1" flipV="1">
            <a:off x="123745" y="1206106"/>
            <a:ext cx="5652635" cy="1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A483C4-17D9-1343-BAA1-EAC12632ADC4}"/>
              </a:ext>
            </a:extLst>
          </p:cNvPr>
          <p:cNvCxnSpPr>
            <a:cxnSpLocks/>
          </p:cNvCxnSpPr>
          <p:nvPr/>
        </p:nvCxnSpPr>
        <p:spPr>
          <a:xfrm flipH="1">
            <a:off x="116097" y="1206106"/>
            <a:ext cx="7648" cy="327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50AE0A2-BCA2-A241-BBF2-33856A9F50BE}"/>
              </a:ext>
            </a:extLst>
          </p:cNvPr>
          <p:cNvCxnSpPr>
            <a:cxnSpLocks/>
          </p:cNvCxnSpPr>
          <p:nvPr/>
        </p:nvCxnSpPr>
        <p:spPr>
          <a:xfrm>
            <a:off x="116097" y="1533213"/>
            <a:ext cx="1330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AC5F485-0CDF-FA48-97C7-E27BD47ABC6E}"/>
              </a:ext>
            </a:extLst>
          </p:cNvPr>
          <p:cNvCxnSpPr/>
          <p:nvPr/>
        </p:nvCxnSpPr>
        <p:spPr>
          <a:xfrm>
            <a:off x="1460310" y="1533213"/>
            <a:ext cx="0" cy="213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88FBC9C-60BA-7541-852C-958E9C32E508}"/>
              </a:ext>
            </a:extLst>
          </p:cNvPr>
          <p:cNvCxnSpPr>
            <a:cxnSpLocks/>
          </p:cNvCxnSpPr>
          <p:nvPr/>
        </p:nvCxnSpPr>
        <p:spPr>
          <a:xfrm>
            <a:off x="823274" y="2604290"/>
            <a:ext cx="107312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2DA7F3-A8D2-4A4F-B7DE-9E7E6406F74D}"/>
              </a:ext>
            </a:extLst>
          </p:cNvPr>
          <p:cNvCxnSpPr>
            <a:cxnSpLocks/>
          </p:cNvCxnSpPr>
          <p:nvPr/>
        </p:nvCxnSpPr>
        <p:spPr>
          <a:xfrm>
            <a:off x="910100" y="3060573"/>
            <a:ext cx="107312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5A59DCE-0581-CD49-90BD-2A43F11C983B}"/>
              </a:ext>
            </a:extLst>
          </p:cNvPr>
          <p:cNvCxnSpPr>
            <a:cxnSpLocks/>
          </p:cNvCxnSpPr>
          <p:nvPr/>
        </p:nvCxnSpPr>
        <p:spPr>
          <a:xfrm flipV="1">
            <a:off x="1323833" y="1978925"/>
            <a:ext cx="0" cy="218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E84F454-6649-794A-84AA-2510BA149A8C}"/>
              </a:ext>
            </a:extLst>
          </p:cNvPr>
          <p:cNvCxnSpPr>
            <a:cxnSpLocks/>
          </p:cNvCxnSpPr>
          <p:nvPr/>
        </p:nvCxnSpPr>
        <p:spPr>
          <a:xfrm flipV="1">
            <a:off x="1665027" y="1978925"/>
            <a:ext cx="0" cy="200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EC5B4EE-74DB-DA49-AC58-749AAED5DB22}"/>
              </a:ext>
            </a:extLst>
          </p:cNvPr>
          <p:cNvCxnSpPr>
            <a:cxnSpLocks/>
          </p:cNvCxnSpPr>
          <p:nvPr/>
        </p:nvCxnSpPr>
        <p:spPr>
          <a:xfrm flipH="1">
            <a:off x="1665027" y="2166080"/>
            <a:ext cx="1329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945B1B-6A3A-7040-9090-40622D15EEFC}"/>
              </a:ext>
            </a:extLst>
          </p:cNvPr>
          <p:cNvCxnSpPr>
            <a:cxnSpLocks/>
          </p:cNvCxnSpPr>
          <p:nvPr/>
        </p:nvCxnSpPr>
        <p:spPr>
          <a:xfrm flipH="1">
            <a:off x="2991810" y="2166080"/>
            <a:ext cx="2242" cy="894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94C39B8-7FE0-D843-B0BE-E7193422C041}"/>
              </a:ext>
            </a:extLst>
          </p:cNvPr>
          <p:cNvCxnSpPr>
            <a:cxnSpLocks/>
          </p:cNvCxnSpPr>
          <p:nvPr/>
        </p:nvCxnSpPr>
        <p:spPr>
          <a:xfrm>
            <a:off x="2029681" y="3062472"/>
            <a:ext cx="962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D39ADA2-CAEA-4545-9432-A38FAB2DB9EF}"/>
              </a:ext>
            </a:extLst>
          </p:cNvPr>
          <p:cNvCxnSpPr>
            <a:cxnSpLocks/>
          </p:cNvCxnSpPr>
          <p:nvPr/>
        </p:nvCxnSpPr>
        <p:spPr>
          <a:xfrm flipV="1">
            <a:off x="1983225" y="3429000"/>
            <a:ext cx="0" cy="228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B3A0933-BC9B-114D-9A86-B9418DEE471A}"/>
              </a:ext>
            </a:extLst>
          </p:cNvPr>
          <p:cNvCxnSpPr>
            <a:cxnSpLocks/>
          </p:cNvCxnSpPr>
          <p:nvPr/>
        </p:nvCxnSpPr>
        <p:spPr>
          <a:xfrm flipH="1">
            <a:off x="1983226" y="3657601"/>
            <a:ext cx="23840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F2680B2-DFE1-2A40-AA38-86194116315F}"/>
              </a:ext>
            </a:extLst>
          </p:cNvPr>
          <p:cNvCxnSpPr>
            <a:cxnSpLocks/>
          </p:cNvCxnSpPr>
          <p:nvPr/>
        </p:nvCxnSpPr>
        <p:spPr>
          <a:xfrm>
            <a:off x="4367285" y="3657602"/>
            <a:ext cx="0" cy="1637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3A35F73-A300-B94C-A9BC-FC94C66418EC}"/>
              </a:ext>
            </a:extLst>
          </p:cNvPr>
          <p:cNvCxnSpPr>
            <a:cxnSpLocks/>
          </p:cNvCxnSpPr>
          <p:nvPr/>
        </p:nvCxnSpPr>
        <p:spPr>
          <a:xfrm flipH="1" flipV="1">
            <a:off x="1187355" y="3972245"/>
            <a:ext cx="627158" cy="314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FEE70C-7A06-2F46-87CD-9F498622303A}"/>
              </a:ext>
            </a:extLst>
          </p:cNvPr>
          <p:cNvCxnSpPr>
            <a:cxnSpLocks/>
          </p:cNvCxnSpPr>
          <p:nvPr/>
        </p:nvCxnSpPr>
        <p:spPr>
          <a:xfrm>
            <a:off x="1299850" y="532263"/>
            <a:ext cx="0" cy="309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BBBF66C-CC48-8042-B96E-EF9CAB2A4490}"/>
              </a:ext>
            </a:extLst>
          </p:cNvPr>
          <p:cNvCxnSpPr>
            <a:cxnSpLocks/>
          </p:cNvCxnSpPr>
          <p:nvPr/>
        </p:nvCxnSpPr>
        <p:spPr>
          <a:xfrm>
            <a:off x="1299850" y="532263"/>
            <a:ext cx="8444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E9CBFA3-01F1-F848-8A1E-6124F03ABC73}"/>
              </a:ext>
            </a:extLst>
          </p:cNvPr>
          <p:cNvCxnSpPr>
            <a:cxnSpLocks/>
          </p:cNvCxnSpPr>
          <p:nvPr/>
        </p:nvCxnSpPr>
        <p:spPr>
          <a:xfrm>
            <a:off x="9744501" y="532263"/>
            <a:ext cx="0" cy="3526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82FB69A-26DA-7543-B0A4-CB9A9A156B7D}"/>
              </a:ext>
            </a:extLst>
          </p:cNvPr>
          <p:cNvCxnSpPr>
            <a:cxnSpLocks/>
          </p:cNvCxnSpPr>
          <p:nvPr/>
        </p:nvCxnSpPr>
        <p:spPr>
          <a:xfrm flipH="1">
            <a:off x="2442117" y="4059044"/>
            <a:ext cx="73023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2F9875D-7F39-B341-9B64-E9CEA0F68266}"/>
              </a:ext>
            </a:extLst>
          </p:cNvPr>
          <p:cNvCxnSpPr/>
          <p:nvPr/>
        </p:nvCxnSpPr>
        <p:spPr>
          <a:xfrm>
            <a:off x="2442117" y="4059044"/>
            <a:ext cx="0" cy="103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BE62100-60C8-A046-B943-6730C4414D79}"/>
              </a:ext>
            </a:extLst>
          </p:cNvPr>
          <p:cNvCxnSpPr/>
          <p:nvPr/>
        </p:nvCxnSpPr>
        <p:spPr>
          <a:xfrm flipV="1">
            <a:off x="6315075" y="4162567"/>
            <a:ext cx="0" cy="50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830DB6F-44BD-1745-BE00-DBF8AEC43DA5}"/>
              </a:ext>
            </a:extLst>
          </p:cNvPr>
          <p:cNvCxnSpPr/>
          <p:nvPr/>
        </p:nvCxnSpPr>
        <p:spPr>
          <a:xfrm flipH="1">
            <a:off x="1042988" y="4162567"/>
            <a:ext cx="52720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580085B-D980-8142-806C-E7C9C2575D89}"/>
              </a:ext>
            </a:extLst>
          </p:cNvPr>
          <p:cNvCxnSpPr/>
          <p:nvPr/>
        </p:nvCxnSpPr>
        <p:spPr>
          <a:xfrm flipV="1">
            <a:off x="1028700" y="3972244"/>
            <a:ext cx="0" cy="190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8428378-AE2F-AB40-B828-D98D00971662}"/>
              </a:ext>
            </a:extLst>
          </p:cNvPr>
          <p:cNvCxnSpPr>
            <a:cxnSpLocks/>
          </p:cNvCxnSpPr>
          <p:nvPr/>
        </p:nvCxnSpPr>
        <p:spPr>
          <a:xfrm>
            <a:off x="5438242" y="5940100"/>
            <a:ext cx="87683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EAF6B82B-3041-F445-9152-DC7B9A11BB3A}"/>
              </a:ext>
            </a:extLst>
          </p:cNvPr>
          <p:cNvCxnSpPr>
            <a:cxnSpLocks/>
          </p:cNvCxnSpPr>
          <p:nvPr/>
        </p:nvCxnSpPr>
        <p:spPr>
          <a:xfrm flipV="1">
            <a:off x="1658832" y="5386388"/>
            <a:ext cx="1" cy="157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B3129B7-94C5-B341-B772-158489F5B540}"/>
              </a:ext>
            </a:extLst>
          </p:cNvPr>
          <p:cNvCxnSpPr>
            <a:cxnSpLocks/>
          </p:cNvCxnSpPr>
          <p:nvPr/>
        </p:nvCxnSpPr>
        <p:spPr>
          <a:xfrm flipH="1">
            <a:off x="1658833" y="5543550"/>
            <a:ext cx="44371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5CF8E9D-1268-FD45-8743-AFB599B1A7CC}"/>
              </a:ext>
            </a:extLst>
          </p:cNvPr>
          <p:cNvCxnSpPr>
            <a:cxnSpLocks/>
          </p:cNvCxnSpPr>
          <p:nvPr/>
        </p:nvCxnSpPr>
        <p:spPr>
          <a:xfrm flipV="1">
            <a:off x="6096000" y="5543550"/>
            <a:ext cx="1" cy="157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B007D42-9822-F44A-94CC-694ABCC41B3C}"/>
              </a:ext>
            </a:extLst>
          </p:cNvPr>
          <p:cNvCxnSpPr>
            <a:cxnSpLocks/>
          </p:cNvCxnSpPr>
          <p:nvPr/>
        </p:nvCxnSpPr>
        <p:spPr>
          <a:xfrm flipV="1">
            <a:off x="3343275" y="6043613"/>
            <a:ext cx="0" cy="157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3601696-90E5-0F42-8E1A-0D3DEDC8F3FF}"/>
              </a:ext>
            </a:extLst>
          </p:cNvPr>
          <p:cNvCxnSpPr>
            <a:cxnSpLocks/>
          </p:cNvCxnSpPr>
          <p:nvPr/>
        </p:nvCxnSpPr>
        <p:spPr>
          <a:xfrm flipH="1">
            <a:off x="2214563" y="6043613"/>
            <a:ext cx="11287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A058BF7-365C-204B-892B-55C3416EE70F}"/>
              </a:ext>
            </a:extLst>
          </p:cNvPr>
          <p:cNvCxnSpPr>
            <a:cxnSpLocks/>
          </p:cNvCxnSpPr>
          <p:nvPr/>
        </p:nvCxnSpPr>
        <p:spPr>
          <a:xfrm flipV="1">
            <a:off x="2214563" y="5940100"/>
            <a:ext cx="0" cy="103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7456699-49B6-4649-ACEF-5A44178007EF}"/>
              </a:ext>
            </a:extLst>
          </p:cNvPr>
          <p:cNvCxnSpPr>
            <a:cxnSpLocks/>
          </p:cNvCxnSpPr>
          <p:nvPr/>
        </p:nvCxnSpPr>
        <p:spPr>
          <a:xfrm flipH="1">
            <a:off x="116097" y="6043613"/>
            <a:ext cx="1867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2B56878-A508-4E4B-BEC7-D2C34B414D67}"/>
              </a:ext>
            </a:extLst>
          </p:cNvPr>
          <p:cNvCxnSpPr>
            <a:cxnSpLocks/>
          </p:cNvCxnSpPr>
          <p:nvPr/>
        </p:nvCxnSpPr>
        <p:spPr>
          <a:xfrm flipV="1">
            <a:off x="1983225" y="6043613"/>
            <a:ext cx="0" cy="157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0595837-5604-9B42-AB93-FADBE0118AE3}"/>
              </a:ext>
            </a:extLst>
          </p:cNvPr>
          <p:cNvCxnSpPr/>
          <p:nvPr/>
        </p:nvCxnSpPr>
        <p:spPr>
          <a:xfrm flipV="1">
            <a:off x="123745" y="4059044"/>
            <a:ext cx="0" cy="1984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25E2660-A3B6-7D4A-9586-6EE7993AEDFB}"/>
              </a:ext>
            </a:extLst>
          </p:cNvPr>
          <p:cNvCxnSpPr>
            <a:cxnSpLocks/>
          </p:cNvCxnSpPr>
          <p:nvPr/>
        </p:nvCxnSpPr>
        <p:spPr>
          <a:xfrm flipH="1">
            <a:off x="109424" y="4059044"/>
            <a:ext cx="8006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1A15C86D-2B44-844C-98DC-72C8F9EBAA02}"/>
              </a:ext>
            </a:extLst>
          </p:cNvPr>
          <p:cNvCxnSpPr/>
          <p:nvPr/>
        </p:nvCxnSpPr>
        <p:spPr>
          <a:xfrm flipV="1">
            <a:off x="910100" y="3972244"/>
            <a:ext cx="0" cy="8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9089122C-B473-EE4D-A88E-5F4B6767D518}"/>
              </a:ext>
            </a:extLst>
          </p:cNvPr>
          <p:cNvSpPr txBox="1"/>
          <p:nvPr/>
        </p:nvSpPr>
        <p:spPr>
          <a:xfrm>
            <a:off x="123745" y="6520720"/>
            <a:ext cx="11944510" cy="369332"/>
          </a:xfrm>
          <a:prstGeom prst="rect">
            <a:avLst/>
          </a:prstGeom>
          <a:noFill/>
        </p:spPr>
        <p:txBody>
          <a:bodyPr wrap="square" rtlCol="0">
            <a:spAutoFit/>
          </a:bodyPr>
          <a:lstStyle/>
          <a:p>
            <a:r>
              <a:rPr lang="en-US" err="1"/>
              <a:t>customer_interaction</a:t>
            </a:r>
            <a:r>
              <a:rPr lang="en-US"/>
              <a:t>(</a:t>
            </a:r>
            <a:r>
              <a:rPr lang="en-US" b="1" u="sng" err="1"/>
              <a:t>sales_rep_id</a:t>
            </a:r>
            <a:r>
              <a:rPr lang="en-US"/>
              <a:t>, partner, status, </a:t>
            </a:r>
            <a:r>
              <a:rPr lang="en-US" err="1"/>
              <a:t>dc_session_active</a:t>
            </a:r>
            <a:r>
              <a:rPr lang="en-US"/>
              <a:t>)</a:t>
            </a:r>
          </a:p>
        </p:txBody>
      </p:sp>
      <p:cxnSp>
        <p:nvCxnSpPr>
          <p:cNvPr id="197" name="Straight Connector 196">
            <a:extLst>
              <a:ext uri="{FF2B5EF4-FFF2-40B4-BE49-F238E27FC236}">
                <a16:creationId xmlns:a16="http://schemas.microsoft.com/office/drawing/2014/main" id="{7956CB92-432C-A542-B0A3-F0D664095AF0}"/>
              </a:ext>
            </a:extLst>
          </p:cNvPr>
          <p:cNvCxnSpPr>
            <a:cxnSpLocks/>
          </p:cNvCxnSpPr>
          <p:nvPr/>
        </p:nvCxnSpPr>
        <p:spPr>
          <a:xfrm>
            <a:off x="6652260" y="1533213"/>
            <a:ext cx="104013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44AF938-BC28-1144-A87B-A4F02B922ADD}"/>
              </a:ext>
            </a:extLst>
          </p:cNvPr>
          <p:cNvCxnSpPr>
            <a:cxnSpLocks/>
          </p:cNvCxnSpPr>
          <p:nvPr/>
        </p:nvCxnSpPr>
        <p:spPr>
          <a:xfrm>
            <a:off x="10496976" y="1746913"/>
            <a:ext cx="0" cy="4773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82EB3C3-AE15-E241-A01C-9C996B331798}"/>
              </a:ext>
            </a:extLst>
          </p:cNvPr>
          <p:cNvCxnSpPr>
            <a:cxnSpLocks/>
          </p:cNvCxnSpPr>
          <p:nvPr/>
        </p:nvCxnSpPr>
        <p:spPr>
          <a:xfrm flipH="1">
            <a:off x="3343276" y="6520720"/>
            <a:ext cx="7153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6B4949F4-6986-924F-8CA9-0384F1A12C27}"/>
              </a:ext>
            </a:extLst>
          </p:cNvPr>
          <p:cNvCxnSpPr>
            <a:cxnSpLocks/>
          </p:cNvCxnSpPr>
          <p:nvPr/>
        </p:nvCxnSpPr>
        <p:spPr>
          <a:xfrm>
            <a:off x="3343275" y="6520720"/>
            <a:ext cx="0" cy="159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1FF82B0-DD56-204F-B138-1EA0D2E2429F}"/>
              </a:ext>
            </a:extLst>
          </p:cNvPr>
          <p:cNvCxnSpPr>
            <a:cxnSpLocks/>
          </p:cNvCxnSpPr>
          <p:nvPr/>
        </p:nvCxnSpPr>
        <p:spPr>
          <a:xfrm flipV="1">
            <a:off x="7115175" y="1746912"/>
            <a:ext cx="338180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98C475-9530-0045-9A45-EC65F282A7A3}"/>
              </a:ext>
            </a:extLst>
          </p:cNvPr>
          <p:cNvCxnSpPr/>
          <p:nvPr/>
        </p:nvCxnSpPr>
        <p:spPr>
          <a:xfrm flipV="1">
            <a:off x="7115175" y="1552576"/>
            <a:ext cx="0" cy="194336"/>
          </a:xfrm>
          <a:prstGeom prst="line">
            <a:avLst/>
          </a:prstGeom>
        </p:spPr>
        <p:style>
          <a:lnRef idx="1">
            <a:schemeClr val="accent1"/>
          </a:lnRef>
          <a:fillRef idx="0">
            <a:schemeClr val="accent1"/>
          </a:fillRef>
          <a:effectRef idx="0">
            <a:schemeClr val="accent1"/>
          </a:effectRef>
          <a:fontRef idx="minor">
            <a:schemeClr val="tx1"/>
          </a:fontRef>
        </p:style>
      </p:cxnSp>
      <p:sp>
        <p:nvSpPr>
          <p:cNvPr id="67" name="Google Shape;520;p44">
            <a:extLst>
              <a:ext uri="{FF2B5EF4-FFF2-40B4-BE49-F238E27FC236}">
                <a16:creationId xmlns:a16="http://schemas.microsoft.com/office/drawing/2014/main" id="{06A09788-2132-A048-84D1-1428CA795C71}"/>
              </a:ext>
            </a:extLst>
          </p:cNvPr>
          <p:cNvSpPr txBox="1">
            <a:spLocks/>
          </p:cNvSpPr>
          <p:nvPr/>
        </p:nvSpPr>
        <p:spPr>
          <a:xfrm>
            <a:off x="632583" y="39430"/>
            <a:ext cx="10287594" cy="34577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3600">
                <a:solidFill>
                  <a:srgbClr val="3070AA"/>
                </a:solidFill>
                <a:latin typeface="+mn-lt"/>
              </a:rPr>
              <a:t>Relational</a:t>
            </a:r>
            <a:r>
              <a:rPr lang="en-US">
                <a:solidFill>
                  <a:srgbClr val="3070AA"/>
                </a:solidFill>
                <a:latin typeface="+mn-lt"/>
              </a:rPr>
              <a:t> Schema</a:t>
            </a:r>
          </a:p>
        </p:txBody>
      </p:sp>
    </p:spTree>
    <p:extLst>
      <p:ext uri="{BB962C8B-B14F-4D97-AF65-F5344CB8AC3E}">
        <p14:creationId xmlns:p14="http://schemas.microsoft.com/office/powerpoint/2010/main" val="342118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Business Insights</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34BD5ABB-E94C-463A-8743-8336C2399B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838" y="2063704"/>
            <a:ext cx="3566160" cy="3566160"/>
          </a:xfrm>
          <a:prstGeom prst="rect">
            <a:avLst/>
          </a:prstGeom>
        </p:spPr>
      </p:pic>
      <p:sp>
        <p:nvSpPr>
          <p:cNvPr id="7" name="Rectangle: Rounded Corners 6">
            <a:extLst>
              <a:ext uri="{FF2B5EF4-FFF2-40B4-BE49-F238E27FC236}">
                <a16:creationId xmlns:a16="http://schemas.microsoft.com/office/drawing/2014/main" id="{97DC00DC-D99B-4DF2-B004-4F3D08F01738}"/>
              </a:ext>
            </a:extLst>
          </p:cNvPr>
          <p:cNvSpPr/>
          <p:nvPr/>
        </p:nvSpPr>
        <p:spPr>
          <a:xfrm>
            <a:off x="3911665" y="4767091"/>
            <a:ext cx="7161581" cy="47625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Blip>
                <a:blip r:embed="rId8">
                  <a:extLst>
                    <a:ext uri="{96DAC541-7B7A-43D3-8B79-37D633B846F1}">
                      <asvg:svgBlip xmlns:asvg="http://schemas.microsoft.com/office/drawing/2016/SVG/main" r:embed="rId9"/>
                    </a:ext>
                  </a:extLst>
                </a:blip>
              </a:buBlip>
            </a:pPr>
            <a:endParaRPr lang="en-US">
              <a:solidFill>
                <a:schemeClr val="tx1"/>
              </a:solidFill>
            </a:endParaRPr>
          </a:p>
        </p:txBody>
      </p:sp>
      <p:sp>
        <p:nvSpPr>
          <p:cNvPr id="8" name="Rectangle: Diagonal Corners Snipped 7">
            <a:extLst>
              <a:ext uri="{FF2B5EF4-FFF2-40B4-BE49-F238E27FC236}">
                <a16:creationId xmlns:a16="http://schemas.microsoft.com/office/drawing/2014/main" id="{5F58B215-B52E-4913-BF22-DD7AFBBDAEF4}"/>
              </a:ext>
            </a:extLst>
          </p:cNvPr>
          <p:cNvSpPr/>
          <p:nvPr/>
        </p:nvSpPr>
        <p:spPr>
          <a:xfrm>
            <a:off x="4512258" y="1465489"/>
            <a:ext cx="7161581" cy="476259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8">
                  <a:extLst>
                    <a:ext uri="{96DAC541-7B7A-43D3-8B79-37D633B846F1}">
                      <asvg:svgBlip xmlns:asvg="http://schemas.microsoft.com/office/drawing/2016/SVG/main" r:embed="rId9"/>
                    </a:ext>
                  </a:extLst>
                </a:blip>
              </a:buBlip>
            </a:pPr>
            <a:r>
              <a:rPr lang="en-US" b="1">
                <a:solidFill>
                  <a:schemeClr val="tx1"/>
                </a:solidFill>
              </a:rPr>
              <a:t>Channel of Sales – </a:t>
            </a:r>
            <a:r>
              <a:rPr lang="en-US">
                <a:solidFill>
                  <a:schemeClr val="tx1"/>
                </a:solidFill>
              </a:rPr>
              <a:t>Best channel of sales on a given Day</a:t>
            </a:r>
          </a:p>
          <a:p>
            <a:pPr marL="285750" indent="-285750">
              <a:buBlip>
                <a:blip r:embed="rId8">
                  <a:extLst>
                    <a:ext uri="{96DAC541-7B7A-43D3-8B79-37D633B846F1}">
                      <asvg:svgBlip xmlns:asvg="http://schemas.microsoft.com/office/drawing/2016/SVG/main" r:embed="rId9"/>
                    </a:ext>
                  </a:extLst>
                </a:blip>
              </a:buBlip>
            </a:pPr>
            <a:endParaRPr lang="en-US" b="1">
              <a:solidFill>
                <a:schemeClr val="tx1"/>
              </a:solidFill>
            </a:endParaRPr>
          </a:p>
          <a:p>
            <a:pPr marL="285750" indent="-285750">
              <a:buBlip>
                <a:blip r:embed="rId8">
                  <a:extLst>
                    <a:ext uri="{96DAC541-7B7A-43D3-8B79-37D633B846F1}">
                      <asvg:svgBlip xmlns:asvg="http://schemas.microsoft.com/office/drawing/2016/SVG/main" r:embed="rId9"/>
                    </a:ext>
                  </a:extLst>
                </a:blip>
              </a:buBlip>
            </a:pPr>
            <a:r>
              <a:rPr lang="en-US" b="1">
                <a:solidFill>
                  <a:schemeClr val="tx1"/>
                </a:solidFill>
              </a:rPr>
              <a:t>Promotions – </a:t>
            </a:r>
            <a:r>
              <a:rPr lang="en-US">
                <a:solidFill>
                  <a:schemeClr val="tx1"/>
                </a:solidFill>
              </a:rPr>
              <a:t>which promotions worked?</a:t>
            </a:r>
          </a:p>
          <a:p>
            <a:pPr marL="742950" lvl="1" indent="-285750">
              <a:buBlip>
                <a:blip r:embed="rId8">
                  <a:extLst>
                    <a:ext uri="{96DAC541-7B7A-43D3-8B79-37D633B846F1}">
                      <asvg:svgBlip xmlns:asvg="http://schemas.microsoft.com/office/drawing/2016/SVG/main" r:embed="rId9"/>
                    </a:ext>
                  </a:extLst>
                </a:blip>
              </a:buBlip>
            </a:pPr>
            <a:endParaRPr lang="en-US" b="1">
              <a:solidFill>
                <a:schemeClr val="tx1"/>
              </a:solidFill>
            </a:endParaRPr>
          </a:p>
          <a:p>
            <a:pPr marL="742950" lvl="1" indent="-285750">
              <a:buBlip>
                <a:blip r:embed="rId8">
                  <a:extLst>
                    <a:ext uri="{96DAC541-7B7A-43D3-8B79-37D633B846F1}">
                      <asvg:svgBlip xmlns:asvg="http://schemas.microsoft.com/office/drawing/2016/SVG/main" r:embed="rId9"/>
                    </a:ext>
                  </a:extLst>
                </a:blip>
              </a:buBlip>
            </a:pPr>
            <a:r>
              <a:rPr lang="en-US">
                <a:solidFill>
                  <a:schemeClr val="tx1"/>
                </a:solidFill>
              </a:rPr>
              <a:t>Impact of promotions on different items</a:t>
            </a:r>
          </a:p>
          <a:p>
            <a:pPr marL="742950" lvl="1"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742950" lvl="1" indent="-285750">
              <a:buBlip>
                <a:blip r:embed="rId8">
                  <a:extLst>
                    <a:ext uri="{96DAC541-7B7A-43D3-8B79-37D633B846F1}">
                      <asvg:svgBlip xmlns:asvg="http://schemas.microsoft.com/office/drawing/2016/SVG/main" r:embed="rId9"/>
                    </a:ext>
                  </a:extLst>
                </a:blip>
              </a:buBlip>
            </a:pPr>
            <a:r>
              <a:rPr lang="en-US">
                <a:solidFill>
                  <a:schemeClr val="tx1"/>
                </a:solidFill>
              </a:rPr>
              <a:t>Items that were sold the most under promotions</a:t>
            </a:r>
          </a:p>
          <a:p>
            <a:pPr marL="742950" lvl="1"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285750" indent="-285750">
              <a:buBlip>
                <a:blip r:embed="rId8">
                  <a:extLst>
                    <a:ext uri="{96DAC541-7B7A-43D3-8B79-37D633B846F1}">
                      <asvg:svgBlip xmlns:asvg="http://schemas.microsoft.com/office/drawing/2016/SVG/main" r:embed="rId9"/>
                    </a:ext>
                  </a:extLst>
                </a:blip>
              </a:buBlip>
            </a:pPr>
            <a:r>
              <a:rPr lang="en-US" b="1">
                <a:solidFill>
                  <a:schemeClr val="tx1"/>
                </a:solidFill>
              </a:rPr>
              <a:t>Employees – </a:t>
            </a:r>
            <a:r>
              <a:rPr lang="en-US">
                <a:solidFill>
                  <a:schemeClr val="tx1"/>
                </a:solidFill>
              </a:rPr>
              <a:t>Best employee over a given period of time </a:t>
            </a:r>
          </a:p>
          <a:p>
            <a:pPr marL="285750"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285750" indent="-285750">
              <a:buBlip>
                <a:blip r:embed="rId8">
                  <a:extLst>
                    <a:ext uri="{96DAC541-7B7A-43D3-8B79-37D633B846F1}">
                      <asvg:svgBlip xmlns:asvg="http://schemas.microsoft.com/office/drawing/2016/SVG/main" r:embed="rId9"/>
                    </a:ext>
                  </a:extLst>
                </a:blip>
              </a:buBlip>
            </a:pPr>
            <a:r>
              <a:rPr lang="en-US" b="1">
                <a:solidFill>
                  <a:schemeClr val="tx1"/>
                </a:solidFill>
              </a:rPr>
              <a:t>Vendors – </a:t>
            </a:r>
            <a:r>
              <a:rPr lang="en-US">
                <a:solidFill>
                  <a:schemeClr val="tx1"/>
                </a:solidFill>
              </a:rPr>
              <a:t>The most critical vendors on whom the client is most dependent based on</a:t>
            </a:r>
          </a:p>
          <a:p>
            <a:pPr marL="285750"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742950" lvl="1" indent="-285750">
              <a:buBlip>
                <a:blip r:embed="rId8">
                  <a:extLst>
                    <a:ext uri="{96DAC541-7B7A-43D3-8B79-37D633B846F1}">
                      <asvg:svgBlip xmlns:asvg="http://schemas.microsoft.com/office/drawing/2016/SVG/main" r:embed="rId9"/>
                    </a:ext>
                  </a:extLst>
                </a:blip>
              </a:buBlip>
            </a:pPr>
            <a:r>
              <a:rPr lang="en-US">
                <a:solidFill>
                  <a:schemeClr val="tx1"/>
                </a:solidFill>
              </a:rPr>
              <a:t>Entire item category being provided by vendors</a:t>
            </a:r>
          </a:p>
          <a:p>
            <a:pPr marL="742950" lvl="1"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742950" lvl="1" indent="-285750">
              <a:buBlip>
                <a:blip r:embed="rId8">
                  <a:extLst>
                    <a:ext uri="{96DAC541-7B7A-43D3-8B79-37D633B846F1}">
                      <asvg:svgBlip xmlns:asvg="http://schemas.microsoft.com/office/drawing/2016/SVG/main" r:embed="rId9"/>
                    </a:ext>
                  </a:extLst>
                </a:blip>
              </a:buBlip>
            </a:pPr>
            <a:r>
              <a:rPr lang="en-US">
                <a:solidFill>
                  <a:schemeClr val="tx1"/>
                </a:solidFill>
              </a:rPr>
              <a:t>Individual items being provided by vendors</a:t>
            </a:r>
          </a:p>
          <a:p>
            <a:pPr marL="742950" lvl="1" indent="-285750">
              <a:buBlip>
                <a:blip r:embed="rId8">
                  <a:extLst>
                    <a:ext uri="{96DAC541-7B7A-43D3-8B79-37D633B846F1}">
                      <asvg:svgBlip xmlns:asvg="http://schemas.microsoft.com/office/drawing/2016/SVG/main" r:embed="rId9"/>
                    </a:ext>
                  </a:extLst>
                </a:blip>
              </a:buBlip>
            </a:pPr>
            <a:endParaRPr lang="en-US">
              <a:solidFill>
                <a:schemeClr val="tx1"/>
              </a:solidFill>
            </a:endParaRPr>
          </a:p>
        </p:txBody>
      </p:sp>
    </p:spTree>
    <p:extLst>
      <p:ext uri="{BB962C8B-B14F-4D97-AF65-F5344CB8AC3E}">
        <p14:creationId xmlns:p14="http://schemas.microsoft.com/office/powerpoint/2010/main" val="1693590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Business Insights</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34BD5ABB-E94C-463A-8743-8336C2399B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838" y="2063704"/>
            <a:ext cx="3566160" cy="3566160"/>
          </a:xfrm>
          <a:prstGeom prst="rect">
            <a:avLst/>
          </a:prstGeom>
        </p:spPr>
      </p:pic>
      <p:sp>
        <p:nvSpPr>
          <p:cNvPr id="7" name="Rectangle: Diagonal Corners Snipped 6">
            <a:extLst>
              <a:ext uri="{FF2B5EF4-FFF2-40B4-BE49-F238E27FC236}">
                <a16:creationId xmlns:a16="http://schemas.microsoft.com/office/drawing/2014/main" id="{97DC00DC-D99B-4DF2-B004-4F3D08F01738}"/>
              </a:ext>
            </a:extLst>
          </p:cNvPr>
          <p:cNvSpPr/>
          <p:nvPr/>
        </p:nvSpPr>
        <p:spPr>
          <a:xfrm>
            <a:off x="4512258" y="1465489"/>
            <a:ext cx="7161581" cy="476259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8">
                  <a:extLst>
                    <a:ext uri="{96DAC541-7B7A-43D3-8B79-37D633B846F1}">
                      <asvg:svgBlip xmlns:asvg="http://schemas.microsoft.com/office/drawing/2016/SVG/main" r:embed="rId9"/>
                    </a:ext>
                  </a:extLst>
                </a:blip>
              </a:buBlip>
            </a:pPr>
            <a:r>
              <a:rPr lang="en-US" b="1">
                <a:solidFill>
                  <a:schemeClr val="tx1"/>
                </a:solidFill>
              </a:rPr>
              <a:t>Inventory Management – </a:t>
            </a:r>
            <a:r>
              <a:rPr lang="en-US">
                <a:solidFill>
                  <a:schemeClr val="tx1"/>
                </a:solidFill>
              </a:rPr>
              <a:t>Quantity of items available on a given day </a:t>
            </a:r>
          </a:p>
          <a:p>
            <a:endParaRPr lang="en-US" b="1">
              <a:solidFill>
                <a:schemeClr val="tx1"/>
              </a:solidFill>
            </a:endParaRPr>
          </a:p>
          <a:p>
            <a:pPr marL="285750" indent="-285750">
              <a:buBlip>
                <a:blip r:embed="rId8">
                  <a:extLst>
                    <a:ext uri="{96DAC541-7B7A-43D3-8B79-37D633B846F1}">
                      <asvg:svgBlip xmlns:asvg="http://schemas.microsoft.com/office/drawing/2016/SVG/main" r:embed="rId9"/>
                    </a:ext>
                  </a:extLst>
                </a:blip>
              </a:buBlip>
            </a:pPr>
            <a:r>
              <a:rPr lang="en-US" b="1">
                <a:solidFill>
                  <a:schemeClr val="tx1"/>
                </a:solidFill>
              </a:rPr>
              <a:t>Sales Report on a Daily Basis – </a:t>
            </a:r>
            <a:r>
              <a:rPr lang="en-US">
                <a:solidFill>
                  <a:schemeClr val="tx1"/>
                </a:solidFill>
              </a:rPr>
              <a:t>Highest selling items on a day-to-day basis </a:t>
            </a:r>
          </a:p>
          <a:p>
            <a:pPr marL="742950" lvl="1"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742950" lvl="1" indent="-285750">
              <a:buBlip>
                <a:blip r:embed="rId8">
                  <a:extLst>
                    <a:ext uri="{96DAC541-7B7A-43D3-8B79-37D633B846F1}">
                      <asvg:svgBlip xmlns:asvg="http://schemas.microsoft.com/office/drawing/2016/SVG/main" r:embed="rId9"/>
                    </a:ext>
                  </a:extLst>
                </a:blip>
              </a:buBlip>
            </a:pPr>
            <a:r>
              <a:rPr lang="en-US">
                <a:solidFill>
                  <a:schemeClr val="tx1"/>
                </a:solidFill>
              </a:rPr>
              <a:t>Performance of items and bucketing them into different categories based on that for demand forecasting</a:t>
            </a:r>
          </a:p>
          <a:p>
            <a:pPr marL="285750"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285750" indent="-285750">
              <a:buBlip>
                <a:blip r:embed="rId8">
                  <a:extLst>
                    <a:ext uri="{96DAC541-7B7A-43D3-8B79-37D633B846F1}">
                      <asvg:svgBlip xmlns:asvg="http://schemas.microsoft.com/office/drawing/2016/SVG/main" r:embed="rId9"/>
                    </a:ext>
                  </a:extLst>
                </a:blip>
              </a:buBlip>
            </a:pPr>
            <a:r>
              <a:rPr lang="en-US" b="1">
                <a:solidFill>
                  <a:schemeClr val="tx1"/>
                </a:solidFill>
              </a:rPr>
              <a:t>Customers – </a:t>
            </a:r>
            <a:endParaRPr lang="en-US">
              <a:solidFill>
                <a:schemeClr val="tx1"/>
              </a:solidFill>
            </a:endParaRPr>
          </a:p>
          <a:p>
            <a:pPr marL="742950" lvl="1"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742950" lvl="1" indent="-285750">
              <a:buBlip>
                <a:blip r:embed="rId8">
                  <a:extLst>
                    <a:ext uri="{96DAC541-7B7A-43D3-8B79-37D633B846F1}">
                      <asvg:svgBlip xmlns:asvg="http://schemas.microsoft.com/office/drawing/2016/SVG/main" r:embed="rId9"/>
                    </a:ext>
                  </a:extLst>
                </a:blip>
              </a:buBlip>
            </a:pPr>
            <a:r>
              <a:rPr lang="en-US">
                <a:solidFill>
                  <a:schemeClr val="tx1"/>
                </a:solidFill>
              </a:rPr>
              <a:t>The set of Loyal customers and customized promotions for them </a:t>
            </a:r>
          </a:p>
          <a:p>
            <a:pPr marL="742950" lvl="1"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742950" lvl="1" indent="-285750">
              <a:buBlip>
                <a:blip r:embed="rId8">
                  <a:extLst>
                    <a:ext uri="{96DAC541-7B7A-43D3-8B79-37D633B846F1}">
                      <asvg:svgBlip xmlns:asvg="http://schemas.microsoft.com/office/drawing/2016/SVG/main" r:embed="rId9"/>
                    </a:ext>
                  </a:extLst>
                </a:blip>
              </a:buBlip>
            </a:pPr>
            <a:r>
              <a:rPr lang="en-US">
                <a:solidFill>
                  <a:schemeClr val="tx1"/>
                </a:solidFill>
              </a:rPr>
              <a:t>Demographics of top customers </a:t>
            </a:r>
          </a:p>
          <a:p>
            <a:pPr marL="742950" lvl="1" indent="-285750">
              <a:buBlip>
                <a:blip r:embed="rId8">
                  <a:extLst>
                    <a:ext uri="{96DAC541-7B7A-43D3-8B79-37D633B846F1}">
                      <asvg:svgBlip xmlns:asvg="http://schemas.microsoft.com/office/drawing/2016/SVG/main" r:embed="rId9"/>
                    </a:ext>
                  </a:extLst>
                </a:blip>
              </a:buBlip>
            </a:pPr>
            <a:endParaRPr lang="en-US">
              <a:solidFill>
                <a:schemeClr val="tx1"/>
              </a:solidFill>
            </a:endParaRPr>
          </a:p>
          <a:p>
            <a:pPr marL="742950" lvl="1" indent="-285750">
              <a:buBlip>
                <a:blip r:embed="rId8">
                  <a:extLst>
                    <a:ext uri="{96DAC541-7B7A-43D3-8B79-37D633B846F1}">
                      <asvg:svgBlip xmlns:asvg="http://schemas.microsoft.com/office/drawing/2016/SVG/main" r:embed="rId9"/>
                    </a:ext>
                  </a:extLst>
                </a:blip>
              </a:buBlip>
            </a:pPr>
            <a:r>
              <a:rPr lang="en-US">
                <a:solidFill>
                  <a:schemeClr val="tx1"/>
                </a:solidFill>
              </a:rPr>
              <a:t>Buying behavior of different set of customers</a:t>
            </a:r>
          </a:p>
        </p:txBody>
      </p:sp>
    </p:spTree>
    <p:extLst>
      <p:ext uri="{BB962C8B-B14F-4D97-AF65-F5344CB8AC3E}">
        <p14:creationId xmlns:p14="http://schemas.microsoft.com/office/powerpoint/2010/main" val="1325973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subTitle" idx="1"/>
          </p:nvPr>
        </p:nvSpPr>
        <p:spPr>
          <a:xfrm>
            <a:off x="2213484"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Key Insights and Highlights</a:t>
            </a:r>
            <a:endParaRPr>
              <a:solidFill>
                <a:schemeClr val="tx1">
                  <a:lumMod val="65000"/>
                  <a:lumOff val="35000"/>
                </a:schemeClr>
              </a:solidFill>
            </a:endParaRPr>
          </a:p>
        </p:txBody>
      </p:sp>
      <p:sp>
        <p:nvSpPr>
          <p:cNvPr id="509" name="Google Shape;509;p44"/>
          <p:cNvSpPr txBox="1">
            <a:spLocks noGrp="1"/>
          </p:cNvSpPr>
          <p:nvPr>
            <p:ph type="title"/>
          </p:nvPr>
        </p:nvSpPr>
        <p:spPr>
          <a:xfrm>
            <a:off x="2213503" y="2121833"/>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Executive Summary</a:t>
            </a:r>
            <a:endParaRPr>
              <a:solidFill>
                <a:schemeClr val="bg1">
                  <a:lumMod val="50000"/>
                </a:schemeClr>
              </a:solidFill>
            </a:endParaRPr>
          </a:p>
        </p:txBody>
      </p:sp>
      <p:sp>
        <p:nvSpPr>
          <p:cNvPr id="511" name="Google Shape;511;p44"/>
          <p:cNvSpPr txBox="1">
            <a:spLocks noGrp="1"/>
          </p:cNvSpPr>
          <p:nvPr>
            <p:ph type="subTitle" idx="3"/>
          </p:nvPr>
        </p:nvSpPr>
        <p:spPr>
          <a:xfrm>
            <a:off x="2213484"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Tools and Techniques</a:t>
            </a:r>
            <a:endParaRPr>
              <a:solidFill>
                <a:schemeClr val="tx1">
                  <a:lumMod val="65000"/>
                  <a:lumOff val="35000"/>
                </a:schemeClr>
              </a:solidFill>
            </a:endParaRPr>
          </a:p>
        </p:txBody>
      </p:sp>
      <p:sp>
        <p:nvSpPr>
          <p:cNvPr id="512" name="Google Shape;512;p44"/>
          <p:cNvSpPr txBox="1">
            <a:spLocks noGrp="1"/>
          </p:cNvSpPr>
          <p:nvPr>
            <p:ph type="title" idx="4"/>
          </p:nvPr>
        </p:nvSpPr>
        <p:spPr>
          <a:xfrm>
            <a:off x="2213503" y="4386867"/>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Case Analysis</a:t>
            </a:r>
            <a:endParaRPr>
              <a:solidFill>
                <a:schemeClr val="bg1">
                  <a:lumMod val="50000"/>
                </a:schemeClr>
              </a:solidFill>
            </a:endParaRPr>
          </a:p>
        </p:txBody>
      </p:sp>
      <p:sp>
        <p:nvSpPr>
          <p:cNvPr id="514" name="Google Shape;514;p44"/>
          <p:cNvSpPr txBox="1">
            <a:spLocks noGrp="1"/>
          </p:cNvSpPr>
          <p:nvPr>
            <p:ph type="subTitle" idx="6"/>
          </p:nvPr>
        </p:nvSpPr>
        <p:spPr>
          <a:xfrm>
            <a:off x="7980417"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Current Issues and Pain Points</a:t>
            </a:r>
            <a:endParaRPr>
              <a:solidFill>
                <a:schemeClr val="tx1">
                  <a:lumMod val="65000"/>
                  <a:lumOff val="35000"/>
                </a:schemeClr>
              </a:solidFill>
            </a:endParaRPr>
          </a:p>
        </p:txBody>
      </p:sp>
      <p:sp>
        <p:nvSpPr>
          <p:cNvPr id="515" name="Google Shape;515;p44"/>
          <p:cNvSpPr txBox="1">
            <a:spLocks noGrp="1"/>
          </p:cNvSpPr>
          <p:nvPr>
            <p:ph type="title" idx="7"/>
          </p:nvPr>
        </p:nvSpPr>
        <p:spPr>
          <a:xfrm>
            <a:off x="7980436" y="2121833"/>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Problem Statement</a:t>
            </a:r>
            <a:endParaRPr>
              <a:solidFill>
                <a:schemeClr val="bg1">
                  <a:lumMod val="50000"/>
                </a:schemeClr>
              </a:solidFill>
            </a:endParaRPr>
          </a:p>
        </p:txBody>
      </p:sp>
      <p:sp>
        <p:nvSpPr>
          <p:cNvPr id="517" name="Google Shape;517;p44"/>
          <p:cNvSpPr txBox="1">
            <a:spLocks noGrp="1"/>
          </p:cNvSpPr>
          <p:nvPr>
            <p:ph type="subTitle" idx="9"/>
          </p:nvPr>
        </p:nvSpPr>
        <p:spPr>
          <a:xfrm>
            <a:off x="7980417"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Solutions, Analysis and Impact</a:t>
            </a:r>
            <a:endParaRPr>
              <a:solidFill>
                <a:schemeClr val="tx1">
                  <a:lumMod val="65000"/>
                  <a:lumOff val="35000"/>
                </a:schemeClr>
              </a:solidFill>
            </a:endParaRPr>
          </a:p>
        </p:txBody>
      </p:sp>
      <p:sp>
        <p:nvSpPr>
          <p:cNvPr id="518" name="Google Shape;518;p44"/>
          <p:cNvSpPr txBox="1">
            <a:spLocks noGrp="1"/>
          </p:cNvSpPr>
          <p:nvPr>
            <p:ph type="title" idx="13"/>
          </p:nvPr>
        </p:nvSpPr>
        <p:spPr>
          <a:xfrm>
            <a:off x="7980436" y="4386867"/>
            <a:ext cx="3354314" cy="487600"/>
          </a:xfrm>
          <a:prstGeom prst="rect">
            <a:avLst/>
          </a:prstGeom>
        </p:spPr>
        <p:txBody>
          <a:bodyPr spcFirstLastPara="1" vert="horz" wrap="square" lIns="121900" tIns="121900" rIns="121900" bIns="121900" rtlCol="0" anchor="ctr" anchorCtr="0">
            <a:noAutofit/>
          </a:bodyPr>
          <a:lstStyle/>
          <a:p>
            <a:r>
              <a:rPr lang="en">
                <a:solidFill>
                  <a:srgbClr val="3070AA"/>
                </a:solidFill>
              </a:rPr>
              <a:t>Recommendations</a:t>
            </a:r>
            <a:endParaRPr>
              <a:solidFill>
                <a:srgbClr val="3070AA"/>
              </a:solidFill>
            </a:endParaRPr>
          </a:p>
        </p:txBody>
      </p:sp>
      <p:pic>
        <p:nvPicPr>
          <p:cNvPr id="11" name="Picture 10" descr="Shape&#10;&#10;Description automatically generated with low confidence">
            <a:extLst>
              <a:ext uri="{FF2B5EF4-FFF2-40B4-BE49-F238E27FC236}">
                <a16:creationId xmlns:a16="http://schemas.microsoft.com/office/drawing/2014/main" id="{55E37D65-13C3-42A0-8979-4014AE6FB8B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75254" y="1908433"/>
            <a:ext cx="914400" cy="91440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9A315BD8-1EAB-45BA-B740-6BBC3D6D31A9}"/>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975254" y="4417267"/>
            <a:ext cx="914400" cy="9144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CAD36A6D-F8F9-4C7A-A525-69EE240F8073}"/>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8311" y="1938525"/>
            <a:ext cx="914400" cy="91440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Agenda</a:t>
            </a:r>
          </a:p>
        </p:txBody>
      </p:sp>
      <p:pic>
        <p:nvPicPr>
          <p:cNvPr id="21" name="Picture 20" descr="Shape&#10;&#10;Description automatically generated with low confidence">
            <a:extLst>
              <a:ext uri="{FF2B5EF4-FFF2-40B4-BE49-F238E27FC236}">
                <a16:creationId xmlns:a16="http://schemas.microsoft.com/office/drawing/2014/main" id="{B88A1E0E-8DF2-4F35-A70B-B58FDF04D902}"/>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8311" y="4386867"/>
            <a:ext cx="914400" cy="914400"/>
          </a:xfrm>
          <a:prstGeom prst="rect">
            <a:avLst/>
          </a:prstGeom>
        </p:spPr>
      </p:pic>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7">
            <a:duotone>
              <a:prstClr val="black"/>
              <a:srgbClr val="DFDCD4">
                <a:tint val="45000"/>
                <a:satMod val="400000"/>
              </a:srgbClr>
            </a:duotone>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486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rPr>
              <a:t>Recommendations</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4B38C4DE-8C3A-4F9D-87C3-E1064A8C5A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881" y="2139904"/>
            <a:ext cx="3566160" cy="3566160"/>
          </a:xfrm>
          <a:prstGeom prst="rect">
            <a:avLst/>
          </a:prstGeom>
        </p:spPr>
      </p:pic>
      <p:sp>
        <p:nvSpPr>
          <p:cNvPr id="9" name="Rectangle: Diagonal Corners Snipped 8">
            <a:extLst>
              <a:ext uri="{FF2B5EF4-FFF2-40B4-BE49-F238E27FC236}">
                <a16:creationId xmlns:a16="http://schemas.microsoft.com/office/drawing/2014/main" id="{CEC49807-AA41-4281-8945-36FB6CF01B9A}"/>
              </a:ext>
            </a:extLst>
          </p:cNvPr>
          <p:cNvSpPr/>
          <p:nvPr/>
        </p:nvSpPr>
        <p:spPr>
          <a:xfrm>
            <a:off x="4003042" y="1465489"/>
            <a:ext cx="7955278" cy="476259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Blip>
                <a:blip r:embed="rId8">
                  <a:extLst>
                    <a:ext uri="{96DAC541-7B7A-43D3-8B79-37D633B846F1}">
                      <asvg:svgBlip xmlns:asvg="http://schemas.microsoft.com/office/drawing/2016/SVG/main" r:embed="rId9"/>
                    </a:ext>
                  </a:extLst>
                </a:blip>
              </a:buBlip>
            </a:pPr>
            <a:r>
              <a:rPr lang="en-US" b="1">
                <a:solidFill>
                  <a:schemeClr val="tx1"/>
                </a:solidFill>
              </a:rPr>
              <a:t>Promotions – </a:t>
            </a:r>
            <a:r>
              <a:rPr lang="en-US">
                <a:solidFill>
                  <a:schemeClr val="tx1"/>
                </a:solidFill>
              </a:rPr>
              <a:t>Promotions are estimated to increase the revenue of UBS by a margin of 40%, in turn increasing the profit by 30%</a:t>
            </a:r>
          </a:p>
          <a:p>
            <a:pPr>
              <a:lnSpc>
                <a:spcPct val="150000"/>
              </a:lnSpc>
            </a:pPr>
            <a:endParaRPr lang="en-US">
              <a:solidFill>
                <a:schemeClr val="tx1"/>
              </a:solidFill>
            </a:endParaRPr>
          </a:p>
          <a:p>
            <a:pPr marL="285750" indent="-285750">
              <a:lnSpc>
                <a:spcPct val="150000"/>
              </a:lnSpc>
              <a:buBlip>
                <a:blip r:embed="rId8">
                  <a:extLst>
                    <a:ext uri="{96DAC541-7B7A-43D3-8B79-37D633B846F1}">
                      <asvg:svgBlip xmlns:asvg="http://schemas.microsoft.com/office/drawing/2016/SVG/main" r:embed="rId9"/>
                    </a:ext>
                  </a:extLst>
                </a:blip>
              </a:buBlip>
            </a:pPr>
            <a:r>
              <a:rPr lang="en-US" b="1">
                <a:solidFill>
                  <a:schemeClr val="tx1"/>
                </a:solidFill>
              </a:rPr>
              <a:t>Customer Management – </a:t>
            </a:r>
            <a:r>
              <a:rPr lang="en-US">
                <a:solidFill>
                  <a:schemeClr val="tx1"/>
                </a:solidFill>
              </a:rPr>
              <a:t>This gives the opportunity to do rewards-based promotions for most loyal customers, increasing sales</a:t>
            </a:r>
          </a:p>
          <a:p>
            <a:pPr>
              <a:lnSpc>
                <a:spcPct val="150000"/>
              </a:lnSpc>
            </a:pPr>
            <a:endParaRPr lang="en-US">
              <a:solidFill>
                <a:schemeClr val="tx1"/>
              </a:solidFill>
            </a:endParaRPr>
          </a:p>
          <a:p>
            <a:pPr marL="285750" indent="-285750">
              <a:lnSpc>
                <a:spcPct val="150000"/>
              </a:lnSpc>
              <a:buBlip>
                <a:blip r:embed="rId8">
                  <a:extLst>
                    <a:ext uri="{96DAC541-7B7A-43D3-8B79-37D633B846F1}">
                      <asvg:svgBlip xmlns:asvg="http://schemas.microsoft.com/office/drawing/2016/SVG/main" r:embed="rId9"/>
                    </a:ext>
                  </a:extLst>
                </a:blip>
              </a:buBlip>
            </a:pPr>
            <a:r>
              <a:rPr lang="en-US" b="1">
                <a:solidFill>
                  <a:schemeClr val="tx1"/>
                </a:solidFill>
              </a:rPr>
              <a:t>Demand Forecasting – </a:t>
            </a:r>
            <a:r>
              <a:rPr lang="en-US">
                <a:solidFill>
                  <a:schemeClr val="tx1"/>
                </a:solidFill>
              </a:rPr>
              <a:t>Having an inventory management system in place, helps predict the demand during peak seasons, so that UBS does not miss out on sales during these times</a:t>
            </a:r>
          </a:p>
        </p:txBody>
      </p:sp>
    </p:spTree>
    <p:extLst>
      <p:ext uri="{BB962C8B-B14F-4D97-AF65-F5344CB8AC3E}">
        <p14:creationId xmlns:p14="http://schemas.microsoft.com/office/powerpoint/2010/main" val="1450764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rPr>
              <a:t>Recommendations</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4B38C4DE-8C3A-4F9D-87C3-E1064A8C5A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881" y="2139904"/>
            <a:ext cx="3566160" cy="3566160"/>
          </a:xfrm>
          <a:prstGeom prst="rect">
            <a:avLst/>
          </a:prstGeom>
        </p:spPr>
      </p:pic>
      <p:sp>
        <p:nvSpPr>
          <p:cNvPr id="9" name="Rectangle: Diagonal Corners Snipped 8">
            <a:extLst>
              <a:ext uri="{FF2B5EF4-FFF2-40B4-BE49-F238E27FC236}">
                <a16:creationId xmlns:a16="http://schemas.microsoft.com/office/drawing/2014/main" id="{CEC49807-AA41-4281-8945-36FB6CF01B9A}"/>
              </a:ext>
            </a:extLst>
          </p:cNvPr>
          <p:cNvSpPr/>
          <p:nvPr/>
        </p:nvSpPr>
        <p:spPr>
          <a:xfrm>
            <a:off x="4003042" y="1465489"/>
            <a:ext cx="7955278" cy="476259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Blip>
                <a:blip r:embed="rId8">
                  <a:extLst>
                    <a:ext uri="{96DAC541-7B7A-43D3-8B79-37D633B846F1}">
                      <asvg:svgBlip xmlns:asvg="http://schemas.microsoft.com/office/drawing/2016/SVG/main" r:embed="rId9"/>
                    </a:ext>
                  </a:extLst>
                </a:blip>
              </a:buBlip>
            </a:pPr>
            <a:r>
              <a:rPr lang="en-US" b="1">
                <a:solidFill>
                  <a:schemeClr val="tx1"/>
                </a:solidFill>
              </a:rPr>
              <a:t>Online channel – </a:t>
            </a:r>
            <a:r>
              <a:rPr lang="en-US">
                <a:solidFill>
                  <a:schemeClr val="tx1"/>
                </a:solidFill>
              </a:rPr>
              <a:t>with the introduction of online sales, loyal customers, including Alumni students can be targeted to keep a steady flow of sales</a:t>
            </a:r>
          </a:p>
          <a:p>
            <a:pPr marL="285750" indent="-285750">
              <a:lnSpc>
                <a:spcPct val="150000"/>
              </a:lnSpc>
              <a:buBlip>
                <a:blip r:embed="rId8">
                  <a:extLst>
                    <a:ext uri="{96DAC541-7B7A-43D3-8B79-37D633B846F1}">
                      <asvg:svgBlip xmlns:asvg="http://schemas.microsoft.com/office/drawing/2016/SVG/main" r:embed="rId9"/>
                    </a:ext>
                  </a:extLst>
                </a:blip>
              </a:buBlip>
            </a:pPr>
            <a:endParaRPr lang="en-US">
              <a:solidFill>
                <a:schemeClr val="tx1"/>
              </a:solidFill>
            </a:endParaRPr>
          </a:p>
          <a:p>
            <a:pPr marL="285750" indent="-285750">
              <a:lnSpc>
                <a:spcPct val="150000"/>
              </a:lnSpc>
              <a:buBlip>
                <a:blip r:embed="rId8">
                  <a:extLst>
                    <a:ext uri="{96DAC541-7B7A-43D3-8B79-37D633B846F1}">
                      <asvg:svgBlip xmlns:asvg="http://schemas.microsoft.com/office/drawing/2016/SVG/main" r:embed="rId9"/>
                    </a:ext>
                  </a:extLst>
                </a:blip>
              </a:buBlip>
            </a:pPr>
            <a:r>
              <a:rPr lang="en-US">
                <a:solidFill>
                  <a:schemeClr val="tx1"/>
                </a:solidFill>
              </a:rPr>
              <a:t> </a:t>
            </a:r>
            <a:r>
              <a:rPr lang="en-US" b="1">
                <a:solidFill>
                  <a:schemeClr val="tx1"/>
                </a:solidFill>
              </a:rPr>
              <a:t>Vendor Management – </a:t>
            </a:r>
            <a:r>
              <a:rPr lang="en-US">
                <a:solidFill>
                  <a:schemeClr val="tx1"/>
                </a:solidFill>
              </a:rPr>
              <a:t>Identifying the critical vendors would help UBS manage their supply chain in a much more efficient way; so that even if one of the vendors fails to deliver, they can have a backup plan </a:t>
            </a:r>
          </a:p>
        </p:txBody>
      </p:sp>
    </p:spTree>
    <p:extLst>
      <p:ext uri="{BB962C8B-B14F-4D97-AF65-F5344CB8AC3E}">
        <p14:creationId xmlns:p14="http://schemas.microsoft.com/office/powerpoint/2010/main" val="3872786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3" name="TextBox 52">
            <a:extLst>
              <a:ext uri="{FF2B5EF4-FFF2-40B4-BE49-F238E27FC236}">
                <a16:creationId xmlns:a16="http://schemas.microsoft.com/office/drawing/2014/main" id="{3E89C7B2-EFDA-4103-8443-8ED860AFC269}"/>
              </a:ext>
            </a:extLst>
          </p:cNvPr>
          <p:cNvSpPr txBox="1"/>
          <p:nvPr/>
        </p:nvSpPr>
        <p:spPr>
          <a:xfrm>
            <a:off x="9732075" y="2945477"/>
            <a:ext cx="1759837" cy="584775"/>
          </a:xfrm>
          <a:prstGeom prst="rect">
            <a:avLst/>
          </a:prstGeom>
          <a:noFill/>
        </p:spPr>
        <p:txBody>
          <a:bodyPr wrap="square" rtlCol="0">
            <a:spAutoFit/>
          </a:bodyPr>
          <a:lstStyle/>
          <a:p>
            <a:pPr algn="ctr"/>
            <a:r>
              <a:rPr lang="en-US" sz="1600">
                <a:solidFill>
                  <a:schemeClr val="bg2">
                    <a:lumMod val="25000"/>
                  </a:schemeClr>
                </a:solidFill>
              </a:rPr>
              <a:t>Surya Sathiyamurthy</a:t>
            </a:r>
          </a:p>
        </p:txBody>
      </p:sp>
      <p:sp>
        <p:nvSpPr>
          <p:cNvPr id="54" name="TextBox 53">
            <a:extLst>
              <a:ext uri="{FF2B5EF4-FFF2-40B4-BE49-F238E27FC236}">
                <a16:creationId xmlns:a16="http://schemas.microsoft.com/office/drawing/2014/main" id="{3292E26F-37DD-4806-89EA-7950CFE14AB1}"/>
              </a:ext>
            </a:extLst>
          </p:cNvPr>
          <p:cNvSpPr txBox="1"/>
          <p:nvPr/>
        </p:nvSpPr>
        <p:spPr>
          <a:xfrm>
            <a:off x="9732075" y="5555327"/>
            <a:ext cx="1759837" cy="584775"/>
          </a:xfrm>
          <a:prstGeom prst="rect">
            <a:avLst/>
          </a:prstGeom>
          <a:noFill/>
        </p:spPr>
        <p:txBody>
          <a:bodyPr wrap="square" rtlCol="0">
            <a:spAutoFit/>
          </a:bodyPr>
          <a:lstStyle/>
          <a:p>
            <a:pPr algn="ctr"/>
            <a:r>
              <a:rPr lang="en-US" sz="1600" dirty="0">
                <a:solidFill>
                  <a:schemeClr val="bg2">
                    <a:lumMod val="25000"/>
                  </a:schemeClr>
                </a:solidFill>
              </a:rPr>
              <a:t>Chandra Vadan Samineni </a:t>
            </a:r>
            <a:endParaRPr lang="en-US" sz="1600" b="1" dirty="0">
              <a:solidFill>
                <a:schemeClr val="bg2">
                  <a:lumMod val="25000"/>
                </a:schemeClr>
              </a:solidFill>
            </a:endParaRPr>
          </a:p>
        </p:txBody>
      </p:sp>
      <p:sp>
        <p:nvSpPr>
          <p:cNvPr id="55" name="TextBox 54">
            <a:extLst>
              <a:ext uri="{FF2B5EF4-FFF2-40B4-BE49-F238E27FC236}">
                <a16:creationId xmlns:a16="http://schemas.microsoft.com/office/drawing/2014/main" id="{AE4640A0-6687-4159-8F12-78D50F9E184C}"/>
              </a:ext>
            </a:extLst>
          </p:cNvPr>
          <p:cNvSpPr txBox="1"/>
          <p:nvPr/>
        </p:nvSpPr>
        <p:spPr>
          <a:xfrm>
            <a:off x="5216082" y="2945477"/>
            <a:ext cx="1759837" cy="584775"/>
          </a:xfrm>
          <a:prstGeom prst="rect">
            <a:avLst/>
          </a:prstGeom>
          <a:noFill/>
        </p:spPr>
        <p:txBody>
          <a:bodyPr wrap="square" rtlCol="0">
            <a:spAutoFit/>
          </a:bodyPr>
          <a:lstStyle/>
          <a:p>
            <a:pPr algn="ctr"/>
            <a:r>
              <a:rPr lang="en-US" sz="1600" err="1">
                <a:solidFill>
                  <a:schemeClr val="bg2">
                    <a:lumMod val="25000"/>
                  </a:schemeClr>
                </a:solidFill>
              </a:rPr>
              <a:t>Sriya</a:t>
            </a:r>
            <a:r>
              <a:rPr lang="en-US" sz="1600">
                <a:solidFill>
                  <a:schemeClr val="bg2">
                    <a:lumMod val="25000"/>
                  </a:schemeClr>
                </a:solidFill>
              </a:rPr>
              <a:t> </a:t>
            </a:r>
          </a:p>
          <a:p>
            <a:pPr algn="ctr"/>
            <a:r>
              <a:rPr lang="en-US" sz="1600" err="1">
                <a:solidFill>
                  <a:schemeClr val="bg2">
                    <a:lumMod val="25000"/>
                  </a:schemeClr>
                </a:solidFill>
              </a:rPr>
              <a:t>Musunuru</a:t>
            </a:r>
            <a:endParaRPr lang="en-US" sz="1600">
              <a:solidFill>
                <a:schemeClr val="bg2">
                  <a:lumMod val="25000"/>
                </a:schemeClr>
              </a:solidFill>
            </a:endParaRPr>
          </a:p>
        </p:txBody>
      </p:sp>
      <p:sp>
        <p:nvSpPr>
          <p:cNvPr id="56" name="TextBox 55">
            <a:extLst>
              <a:ext uri="{FF2B5EF4-FFF2-40B4-BE49-F238E27FC236}">
                <a16:creationId xmlns:a16="http://schemas.microsoft.com/office/drawing/2014/main" id="{2EBCAC9C-9A7E-4B3C-9E58-ADC133CFD033}"/>
              </a:ext>
            </a:extLst>
          </p:cNvPr>
          <p:cNvSpPr txBox="1"/>
          <p:nvPr/>
        </p:nvSpPr>
        <p:spPr>
          <a:xfrm>
            <a:off x="694981" y="2945477"/>
            <a:ext cx="1759837" cy="584775"/>
          </a:xfrm>
          <a:prstGeom prst="rect">
            <a:avLst/>
          </a:prstGeom>
          <a:noFill/>
        </p:spPr>
        <p:txBody>
          <a:bodyPr wrap="square" rtlCol="0">
            <a:spAutoFit/>
          </a:bodyPr>
          <a:lstStyle/>
          <a:p>
            <a:pPr algn="ctr"/>
            <a:r>
              <a:rPr lang="en-US" sz="1600" err="1">
                <a:solidFill>
                  <a:schemeClr val="bg2">
                    <a:lumMod val="25000"/>
                  </a:schemeClr>
                </a:solidFill>
              </a:rPr>
              <a:t>Padmapriya</a:t>
            </a:r>
            <a:r>
              <a:rPr lang="en-US" sz="1600">
                <a:solidFill>
                  <a:schemeClr val="bg2">
                    <a:lumMod val="25000"/>
                  </a:schemeClr>
                </a:solidFill>
              </a:rPr>
              <a:t> </a:t>
            </a:r>
            <a:r>
              <a:rPr lang="en-US" sz="1600" err="1">
                <a:solidFill>
                  <a:schemeClr val="bg2">
                    <a:lumMod val="25000"/>
                  </a:schemeClr>
                </a:solidFill>
              </a:rPr>
              <a:t>Paneerselvam</a:t>
            </a:r>
            <a:endParaRPr lang="en-US" sz="1600">
              <a:solidFill>
                <a:schemeClr val="bg2">
                  <a:lumMod val="25000"/>
                </a:schemeClr>
              </a:solidFill>
            </a:endParaRPr>
          </a:p>
        </p:txBody>
      </p:sp>
      <p:sp>
        <p:nvSpPr>
          <p:cNvPr id="57" name="TextBox 56">
            <a:extLst>
              <a:ext uri="{FF2B5EF4-FFF2-40B4-BE49-F238E27FC236}">
                <a16:creationId xmlns:a16="http://schemas.microsoft.com/office/drawing/2014/main" id="{8AA7F949-6B78-43FE-BB6E-D8A2B86984F1}"/>
              </a:ext>
            </a:extLst>
          </p:cNvPr>
          <p:cNvSpPr txBox="1"/>
          <p:nvPr/>
        </p:nvSpPr>
        <p:spPr>
          <a:xfrm>
            <a:off x="5216082" y="5555327"/>
            <a:ext cx="1759837" cy="584775"/>
          </a:xfrm>
          <a:prstGeom prst="rect">
            <a:avLst/>
          </a:prstGeom>
          <a:noFill/>
        </p:spPr>
        <p:txBody>
          <a:bodyPr wrap="square" rtlCol="0">
            <a:spAutoFit/>
          </a:bodyPr>
          <a:lstStyle/>
          <a:p>
            <a:pPr algn="ctr"/>
            <a:r>
              <a:rPr lang="en-US" sz="1600">
                <a:solidFill>
                  <a:schemeClr val="bg2">
                    <a:lumMod val="25000"/>
                  </a:schemeClr>
                </a:solidFill>
              </a:rPr>
              <a:t>Neha </a:t>
            </a:r>
          </a:p>
          <a:p>
            <a:pPr algn="ctr"/>
            <a:r>
              <a:rPr lang="en-US" sz="1600">
                <a:solidFill>
                  <a:schemeClr val="bg2">
                    <a:lumMod val="25000"/>
                  </a:schemeClr>
                </a:solidFill>
              </a:rPr>
              <a:t>Gupta</a:t>
            </a:r>
          </a:p>
        </p:txBody>
      </p:sp>
      <p:sp>
        <p:nvSpPr>
          <p:cNvPr id="58" name="TextBox 57">
            <a:extLst>
              <a:ext uri="{FF2B5EF4-FFF2-40B4-BE49-F238E27FC236}">
                <a16:creationId xmlns:a16="http://schemas.microsoft.com/office/drawing/2014/main" id="{ED583DC4-48FB-4B1E-B3DA-EEC00586FA59}"/>
              </a:ext>
            </a:extLst>
          </p:cNvPr>
          <p:cNvSpPr txBox="1"/>
          <p:nvPr/>
        </p:nvSpPr>
        <p:spPr>
          <a:xfrm>
            <a:off x="694981" y="5555327"/>
            <a:ext cx="1759837" cy="584775"/>
          </a:xfrm>
          <a:prstGeom prst="rect">
            <a:avLst/>
          </a:prstGeom>
          <a:noFill/>
        </p:spPr>
        <p:txBody>
          <a:bodyPr wrap="square" rtlCol="0">
            <a:spAutoFit/>
          </a:bodyPr>
          <a:lstStyle/>
          <a:p>
            <a:pPr algn="ctr"/>
            <a:r>
              <a:rPr lang="en-US" sz="1600">
                <a:solidFill>
                  <a:schemeClr val="bg2">
                    <a:lumMod val="25000"/>
                  </a:schemeClr>
                </a:solidFill>
              </a:rPr>
              <a:t>Sowmya </a:t>
            </a:r>
          </a:p>
          <a:p>
            <a:pPr algn="ctr"/>
            <a:r>
              <a:rPr lang="en-US" sz="1600" err="1">
                <a:solidFill>
                  <a:schemeClr val="bg2">
                    <a:lumMod val="25000"/>
                  </a:schemeClr>
                </a:solidFill>
              </a:rPr>
              <a:t>Bhatraju</a:t>
            </a:r>
            <a:endParaRPr lang="en-US" sz="1600">
              <a:solidFill>
                <a:schemeClr val="bg2">
                  <a:lumMod val="25000"/>
                </a:schemeClr>
              </a:solidFill>
            </a:endParaRPr>
          </a:p>
        </p:txBody>
      </p:sp>
      <p:sp>
        <p:nvSpPr>
          <p:cNvPr id="18" name="Google Shape;520;p44">
            <a:extLst>
              <a:ext uri="{FF2B5EF4-FFF2-40B4-BE49-F238E27FC236}">
                <a16:creationId xmlns:a16="http://schemas.microsoft.com/office/drawing/2014/main" id="{93093D46-4AB5-4437-B7FA-E5C3516101F3}"/>
              </a:ext>
            </a:extLst>
          </p:cNvPr>
          <p:cNvSpPr txBox="1">
            <a:spLocks/>
          </p:cNvSpPr>
          <p:nvPr/>
        </p:nvSpPr>
        <p:spPr>
          <a:xfrm>
            <a:off x="950021" y="513037"/>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dirty="0">
                <a:solidFill>
                  <a:srgbClr val="3070AA"/>
                </a:solidFill>
                <a:latin typeface="+mn-lt"/>
              </a:rPr>
              <a:t>Team : Carpe</a:t>
            </a:r>
            <a:r>
              <a:rPr lang="en-US" sz="4000" b="0" i="0" dirty="0">
                <a:solidFill>
                  <a:schemeClr val="bg1"/>
                </a:solidFill>
                <a:effectLst/>
                <a:latin typeface="Segoe UI" panose="020B0502040204020203" pitchFamily="34" charset="0"/>
              </a:rPr>
              <a:t> </a:t>
            </a:r>
            <a:r>
              <a:rPr lang="en-US" dirty="0">
                <a:solidFill>
                  <a:srgbClr val="3070AA"/>
                </a:solidFill>
                <a:latin typeface="+mn-lt"/>
              </a:rPr>
              <a:t>Datum</a:t>
            </a:r>
          </a:p>
          <a:p>
            <a:endParaRPr lang="en-US" dirty="0">
              <a:solidFill>
                <a:srgbClr val="3070AA"/>
              </a:solidFill>
              <a:latin typeface="+mn-lt"/>
            </a:endParaRPr>
          </a:p>
        </p:txBody>
      </p:sp>
      <p:pic>
        <p:nvPicPr>
          <p:cNvPr id="19" name="Picture 2" descr="Krannert School of Management - Purdue Krannert">
            <a:extLst>
              <a:ext uri="{FF2B5EF4-FFF2-40B4-BE49-F238E27FC236}">
                <a16:creationId xmlns:a16="http://schemas.microsoft.com/office/drawing/2014/main" id="{2EE9001C-F30E-472E-B246-754DE622869E}"/>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University Book Store - Home | Facebook">
            <a:extLst>
              <a:ext uri="{FF2B5EF4-FFF2-40B4-BE49-F238E27FC236}">
                <a16:creationId xmlns:a16="http://schemas.microsoft.com/office/drawing/2014/main" id="{F42E5024-ABE7-49D1-AE29-CA5DBEF6910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erson in a suit&#10;&#10;Description automatically generated with low confidence">
            <a:extLst>
              <a:ext uri="{FF2B5EF4-FFF2-40B4-BE49-F238E27FC236}">
                <a16:creationId xmlns:a16="http://schemas.microsoft.com/office/drawing/2014/main" id="{2B44E6CE-7CFE-4BE4-AC7E-5A62D19273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6193" y="1392689"/>
            <a:ext cx="1371600" cy="1371600"/>
          </a:xfrm>
          <a:prstGeom prst="rect">
            <a:avLst/>
          </a:prstGeom>
        </p:spPr>
      </p:pic>
      <p:pic>
        <p:nvPicPr>
          <p:cNvPr id="5" name="Picture 4" descr="A person in a suit and tie&#10;&#10;Description automatically generated with medium confidence">
            <a:extLst>
              <a:ext uri="{FF2B5EF4-FFF2-40B4-BE49-F238E27FC236}">
                <a16:creationId xmlns:a16="http://schemas.microsoft.com/office/drawing/2014/main" id="{53D5454C-5577-41E6-96BA-7F23F3C330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6193" y="4035749"/>
            <a:ext cx="1371600" cy="1371600"/>
          </a:xfrm>
          <a:prstGeom prst="rect">
            <a:avLst/>
          </a:prstGeom>
        </p:spPr>
      </p:pic>
      <p:pic>
        <p:nvPicPr>
          <p:cNvPr id="9" name="Picture 8" descr="A picture containing person, indoor, posing&#10;&#10;Description automatically generated">
            <a:extLst>
              <a:ext uri="{FF2B5EF4-FFF2-40B4-BE49-F238E27FC236}">
                <a16:creationId xmlns:a16="http://schemas.microsoft.com/office/drawing/2014/main" id="{59615C57-9027-45A9-B738-CB30491789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0200" y="1392689"/>
            <a:ext cx="1371600" cy="1371600"/>
          </a:xfrm>
          <a:prstGeom prst="rect">
            <a:avLst/>
          </a:prstGeom>
        </p:spPr>
      </p:pic>
      <p:pic>
        <p:nvPicPr>
          <p:cNvPr id="11" name="Picture 10" descr="A person with dark hair&#10;&#10;Description automatically generated with low confidence">
            <a:extLst>
              <a:ext uri="{FF2B5EF4-FFF2-40B4-BE49-F238E27FC236}">
                <a16:creationId xmlns:a16="http://schemas.microsoft.com/office/drawing/2014/main" id="{DFF32239-925C-44C2-8233-C053453EEF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9099" y="1392689"/>
            <a:ext cx="1371600" cy="1371600"/>
          </a:xfrm>
          <a:prstGeom prst="rect">
            <a:avLst/>
          </a:prstGeom>
        </p:spPr>
      </p:pic>
      <p:pic>
        <p:nvPicPr>
          <p:cNvPr id="15" name="Picture 14" descr="A close-up of a person smiling&#10;&#10;Description automatically generated">
            <a:extLst>
              <a:ext uri="{FF2B5EF4-FFF2-40B4-BE49-F238E27FC236}">
                <a16:creationId xmlns:a16="http://schemas.microsoft.com/office/drawing/2014/main" id="{8CC3CD07-2A49-426B-A116-CAEF855FFF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9099" y="4035749"/>
            <a:ext cx="1371600" cy="1371600"/>
          </a:xfrm>
          <a:prstGeom prst="rect">
            <a:avLst/>
          </a:prstGeom>
        </p:spPr>
      </p:pic>
      <p:pic>
        <p:nvPicPr>
          <p:cNvPr id="2" name="Picture 2" descr="A close-up of a person smiling&#10;&#10;Description automatically generated">
            <a:extLst>
              <a:ext uri="{FF2B5EF4-FFF2-40B4-BE49-F238E27FC236}">
                <a16:creationId xmlns:a16="http://schemas.microsoft.com/office/drawing/2014/main" id="{2D063ABA-0BC1-4191-8331-42E79FA55107}"/>
              </a:ext>
            </a:extLst>
          </p:cNvPr>
          <p:cNvPicPr>
            <a:picLocks noChangeAspect="1"/>
          </p:cNvPicPr>
          <p:nvPr/>
        </p:nvPicPr>
        <p:blipFill>
          <a:blip r:embed="rId12"/>
          <a:stretch>
            <a:fillRect/>
          </a:stretch>
        </p:blipFill>
        <p:spPr>
          <a:xfrm>
            <a:off x="5412939" y="4116791"/>
            <a:ext cx="1361765" cy="1293907"/>
          </a:xfrm>
          <a:prstGeom prst="rect">
            <a:avLst/>
          </a:prstGeom>
        </p:spPr>
      </p:pic>
    </p:spTree>
    <p:extLst>
      <p:ext uri="{BB962C8B-B14F-4D97-AF65-F5344CB8AC3E}">
        <p14:creationId xmlns:p14="http://schemas.microsoft.com/office/powerpoint/2010/main" val="3550677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185200"/>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7200">
                <a:solidFill>
                  <a:srgbClr val="3070AA"/>
                </a:solidFill>
                <a:latin typeface="+mn-lt"/>
              </a:rPr>
              <a:t>APPENDIX</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807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Normalization</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611B9B4-94BB-415E-91F3-5192C4B938CE}"/>
              </a:ext>
            </a:extLst>
          </p:cNvPr>
          <p:cNvSpPr/>
          <p:nvPr/>
        </p:nvSpPr>
        <p:spPr>
          <a:xfrm>
            <a:off x="229957" y="942083"/>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Item</a:t>
            </a:r>
          </a:p>
        </p:txBody>
      </p:sp>
      <p:sp>
        <p:nvSpPr>
          <p:cNvPr id="7" name="TextBox 6">
            <a:extLst>
              <a:ext uri="{FF2B5EF4-FFF2-40B4-BE49-F238E27FC236}">
                <a16:creationId xmlns:a16="http://schemas.microsoft.com/office/drawing/2014/main" id="{92690531-03E0-4AC1-B367-793C97ADE748}"/>
              </a:ext>
            </a:extLst>
          </p:cNvPr>
          <p:cNvSpPr txBox="1"/>
          <p:nvPr/>
        </p:nvSpPr>
        <p:spPr>
          <a:xfrm>
            <a:off x="1035126" y="3801715"/>
            <a:ext cx="8723543" cy="646986"/>
          </a:xfrm>
          <a:prstGeom prst="round2DiagRect">
            <a:avLst/>
          </a:prstGeom>
          <a:solidFill>
            <a:srgbClr val="002060"/>
          </a:solidFill>
        </p:spPr>
        <p:txBody>
          <a:bodyPr wrap="square" rtlCol="0">
            <a:spAutoFit/>
          </a:bodyPr>
          <a:lstStyle/>
          <a:p>
            <a:r>
              <a:rPr lang="en-US" sz="1600" dirty="0">
                <a:solidFill>
                  <a:schemeClr val="bg1"/>
                </a:solidFill>
              </a:rPr>
              <a:t>Item Table is not in 3N form: though there are no composite columns, Item category is not populated and must be made as a new table to enable insertion of new categories and make in 3N form</a:t>
            </a:r>
          </a:p>
        </p:txBody>
      </p:sp>
      <p:pic>
        <p:nvPicPr>
          <p:cNvPr id="9" name="Picture 8">
            <a:extLst>
              <a:ext uri="{FF2B5EF4-FFF2-40B4-BE49-F238E27FC236}">
                <a16:creationId xmlns:a16="http://schemas.microsoft.com/office/drawing/2014/main" id="{D6115BFC-CD89-40F8-9555-A3F3A42693F6}"/>
              </a:ext>
            </a:extLst>
          </p:cNvPr>
          <p:cNvPicPr>
            <a:picLocks noChangeAspect="1"/>
          </p:cNvPicPr>
          <p:nvPr/>
        </p:nvPicPr>
        <p:blipFill>
          <a:blip r:embed="rId7"/>
          <a:stretch>
            <a:fillRect/>
          </a:stretch>
        </p:blipFill>
        <p:spPr>
          <a:xfrm>
            <a:off x="229955" y="1431657"/>
            <a:ext cx="5709973" cy="967740"/>
          </a:xfrm>
          <a:prstGeom prst="rect">
            <a:avLst/>
          </a:prstGeom>
        </p:spPr>
      </p:pic>
      <p:pic>
        <p:nvPicPr>
          <p:cNvPr id="10" name="Picture 9">
            <a:extLst>
              <a:ext uri="{FF2B5EF4-FFF2-40B4-BE49-F238E27FC236}">
                <a16:creationId xmlns:a16="http://schemas.microsoft.com/office/drawing/2014/main" id="{6EE62EEE-6CB1-4F75-BC02-71B6B5DAC5C2}"/>
              </a:ext>
            </a:extLst>
          </p:cNvPr>
          <p:cNvPicPr>
            <a:picLocks noChangeAspect="1"/>
          </p:cNvPicPr>
          <p:nvPr/>
        </p:nvPicPr>
        <p:blipFill>
          <a:blip r:embed="rId8"/>
          <a:stretch>
            <a:fillRect/>
          </a:stretch>
        </p:blipFill>
        <p:spPr>
          <a:xfrm>
            <a:off x="229956" y="2399397"/>
            <a:ext cx="5709972" cy="1165860"/>
          </a:xfrm>
          <a:prstGeom prst="rect">
            <a:avLst/>
          </a:prstGeom>
        </p:spPr>
      </p:pic>
      <p:sp>
        <p:nvSpPr>
          <p:cNvPr id="11" name="Arrow: Down 10">
            <a:extLst>
              <a:ext uri="{FF2B5EF4-FFF2-40B4-BE49-F238E27FC236}">
                <a16:creationId xmlns:a16="http://schemas.microsoft.com/office/drawing/2014/main" id="{F429EF53-9A7A-4F4A-925A-BE4B0DF599BD}"/>
              </a:ext>
            </a:extLst>
          </p:cNvPr>
          <p:cNvSpPr/>
          <p:nvPr/>
        </p:nvSpPr>
        <p:spPr>
          <a:xfrm>
            <a:off x="5252561" y="4478885"/>
            <a:ext cx="288673" cy="61774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932D4F-7A1A-4523-9E22-E942E036EF57}"/>
              </a:ext>
            </a:extLst>
          </p:cNvPr>
          <p:cNvSpPr txBox="1"/>
          <p:nvPr/>
        </p:nvSpPr>
        <p:spPr>
          <a:xfrm>
            <a:off x="9108751" y="5317455"/>
            <a:ext cx="2131049" cy="646986"/>
          </a:xfrm>
          <a:prstGeom prst="roundRect">
            <a:avLst/>
          </a:prstGeom>
          <a:solidFill>
            <a:schemeClr val="accent1">
              <a:lumMod val="75000"/>
            </a:schemeClr>
          </a:solidFill>
        </p:spPr>
        <p:txBody>
          <a:bodyPr wrap="square" rtlCol="0">
            <a:spAutoFit/>
          </a:bodyPr>
          <a:lstStyle/>
          <a:p>
            <a:pPr algn="ctr"/>
            <a:r>
              <a:rPr lang="en-US" sz="1600">
                <a:solidFill>
                  <a:schemeClr val="bg1"/>
                </a:solidFill>
              </a:rPr>
              <a:t>The new form is in normal form</a:t>
            </a:r>
            <a:endParaRPr lang="en-US" sz="2000">
              <a:solidFill>
                <a:schemeClr val="bg1"/>
              </a:solidFill>
            </a:endParaRPr>
          </a:p>
        </p:txBody>
      </p:sp>
      <p:pic>
        <p:nvPicPr>
          <p:cNvPr id="2" name="Picture 1">
            <a:extLst>
              <a:ext uri="{FF2B5EF4-FFF2-40B4-BE49-F238E27FC236}">
                <a16:creationId xmlns:a16="http://schemas.microsoft.com/office/drawing/2014/main" id="{3968FA14-C7BF-4EDB-9BEE-741C85B5A0A1}"/>
              </a:ext>
            </a:extLst>
          </p:cNvPr>
          <p:cNvPicPr>
            <a:picLocks noChangeAspect="1"/>
          </p:cNvPicPr>
          <p:nvPr/>
        </p:nvPicPr>
        <p:blipFill>
          <a:blip r:embed="rId9"/>
          <a:stretch>
            <a:fillRect/>
          </a:stretch>
        </p:blipFill>
        <p:spPr>
          <a:xfrm>
            <a:off x="1935646" y="5322681"/>
            <a:ext cx="6705600" cy="929640"/>
          </a:xfrm>
          <a:prstGeom prst="rect">
            <a:avLst/>
          </a:prstGeom>
        </p:spPr>
      </p:pic>
    </p:spTree>
    <p:extLst>
      <p:ext uri="{BB962C8B-B14F-4D97-AF65-F5344CB8AC3E}">
        <p14:creationId xmlns:p14="http://schemas.microsoft.com/office/powerpoint/2010/main" val="2606761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Normalization</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76300AE-AE81-45A7-9177-57DB7F951D9F}"/>
              </a:ext>
            </a:extLst>
          </p:cNvPr>
          <p:cNvSpPr/>
          <p:nvPr/>
        </p:nvSpPr>
        <p:spPr>
          <a:xfrm>
            <a:off x="224789" y="938325"/>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Vendor</a:t>
            </a:r>
          </a:p>
        </p:txBody>
      </p:sp>
      <p:sp>
        <p:nvSpPr>
          <p:cNvPr id="15" name="TextBox 14">
            <a:extLst>
              <a:ext uri="{FF2B5EF4-FFF2-40B4-BE49-F238E27FC236}">
                <a16:creationId xmlns:a16="http://schemas.microsoft.com/office/drawing/2014/main" id="{AB18C30D-261D-4000-95D1-4A2683B2C7C3}"/>
              </a:ext>
            </a:extLst>
          </p:cNvPr>
          <p:cNvSpPr txBox="1"/>
          <p:nvPr/>
        </p:nvSpPr>
        <p:spPr>
          <a:xfrm>
            <a:off x="1656319" y="2143050"/>
            <a:ext cx="6334282" cy="374571"/>
          </a:xfrm>
          <a:prstGeom prst="roundRect">
            <a:avLst/>
          </a:prstGeom>
          <a:solidFill>
            <a:schemeClr val="accent1">
              <a:lumMod val="75000"/>
            </a:schemeClr>
          </a:solidFill>
        </p:spPr>
        <p:txBody>
          <a:bodyPr wrap="square" rtlCol="0">
            <a:spAutoFit/>
          </a:bodyPr>
          <a:lstStyle>
            <a:defPPr>
              <a:defRPr lang="en-US"/>
            </a:defPPr>
            <a:lvl1pPr algn="ctr">
              <a:defRPr sz="1600">
                <a:solidFill>
                  <a:schemeClr val="bg1"/>
                </a:solidFill>
              </a:defRPr>
            </a:lvl1pPr>
          </a:lstStyle>
          <a:p>
            <a:r>
              <a:rPr lang="en-US" dirty="0"/>
              <a:t>Vendor data is already in 3N form, so no more normalization is required</a:t>
            </a:r>
          </a:p>
        </p:txBody>
      </p:sp>
      <p:sp>
        <p:nvSpPr>
          <p:cNvPr id="16" name="Rectangle 15">
            <a:extLst>
              <a:ext uri="{FF2B5EF4-FFF2-40B4-BE49-F238E27FC236}">
                <a16:creationId xmlns:a16="http://schemas.microsoft.com/office/drawing/2014/main" id="{77BE86EC-959C-43FA-903E-E56CB9F8EEC1}"/>
              </a:ext>
            </a:extLst>
          </p:cNvPr>
          <p:cNvSpPr/>
          <p:nvPr/>
        </p:nvSpPr>
        <p:spPr>
          <a:xfrm>
            <a:off x="224790" y="2734252"/>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chemeClr val="bg1"/>
                </a:solidFill>
              </a:rPr>
              <a:t>Item_Inventory</a:t>
            </a:r>
            <a:endParaRPr lang="en-US" sz="1600" b="1">
              <a:solidFill>
                <a:schemeClr val="bg1"/>
              </a:solidFill>
            </a:endParaRPr>
          </a:p>
        </p:txBody>
      </p:sp>
      <p:sp>
        <p:nvSpPr>
          <p:cNvPr id="18" name="TextBox 17">
            <a:extLst>
              <a:ext uri="{FF2B5EF4-FFF2-40B4-BE49-F238E27FC236}">
                <a16:creationId xmlns:a16="http://schemas.microsoft.com/office/drawing/2014/main" id="{05A26714-7EA8-4034-AD57-34AD3B0A4CED}"/>
              </a:ext>
            </a:extLst>
          </p:cNvPr>
          <p:cNvSpPr txBox="1"/>
          <p:nvPr/>
        </p:nvSpPr>
        <p:spPr>
          <a:xfrm>
            <a:off x="3128010" y="2740441"/>
            <a:ext cx="3390900" cy="1464231"/>
          </a:xfrm>
          <a:prstGeom prst="roundRect">
            <a:avLst/>
          </a:prstGeom>
          <a:solidFill>
            <a:schemeClr val="accent1">
              <a:lumMod val="75000"/>
            </a:schemeClr>
          </a:solidFill>
        </p:spPr>
        <p:txBody>
          <a:bodyPr wrap="square" rtlCol="0">
            <a:spAutoFit/>
          </a:bodyPr>
          <a:lstStyle>
            <a:defPPr>
              <a:defRPr lang="en-US"/>
            </a:defPPr>
            <a:lvl1pPr algn="ctr">
              <a:defRPr sz="1600">
                <a:solidFill>
                  <a:schemeClr val="bg1"/>
                </a:solidFill>
              </a:defRPr>
            </a:lvl1pPr>
          </a:lstStyle>
          <a:p>
            <a:pPr marL="285750" indent="-285750" algn="l">
              <a:buFont typeface="Arial" panose="020B0604020202020204" pitchFamily="34" charset="0"/>
              <a:buChar char="•"/>
            </a:pPr>
            <a:r>
              <a:rPr lang="en-US" err="1"/>
              <a:t>Item_Inventory</a:t>
            </a:r>
            <a:r>
              <a:rPr lang="en-US"/>
              <a:t> data is already in 3N form, so no more normalization is required </a:t>
            </a:r>
          </a:p>
          <a:p>
            <a:pPr marL="285750" indent="-285750">
              <a:buFont typeface="Arial" panose="020B0604020202020204" pitchFamily="34" charset="0"/>
              <a:buChar char="•"/>
            </a:pPr>
            <a:r>
              <a:rPr lang="en-US"/>
              <a:t>Inventory Data is in 3N form no more normalization is required</a:t>
            </a:r>
          </a:p>
        </p:txBody>
      </p:sp>
      <p:sp>
        <p:nvSpPr>
          <p:cNvPr id="20" name="Rectangle 19">
            <a:extLst>
              <a:ext uri="{FF2B5EF4-FFF2-40B4-BE49-F238E27FC236}">
                <a16:creationId xmlns:a16="http://schemas.microsoft.com/office/drawing/2014/main" id="{6A10BA86-45EE-48B7-8493-C02F309A1DC0}"/>
              </a:ext>
            </a:extLst>
          </p:cNvPr>
          <p:cNvSpPr/>
          <p:nvPr/>
        </p:nvSpPr>
        <p:spPr>
          <a:xfrm>
            <a:off x="224790" y="4769281"/>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Item Category</a:t>
            </a:r>
          </a:p>
        </p:txBody>
      </p:sp>
      <p:sp>
        <p:nvSpPr>
          <p:cNvPr id="21" name="TextBox 20">
            <a:extLst>
              <a:ext uri="{FF2B5EF4-FFF2-40B4-BE49-F238E27FC236}">
                <a16:creationId xmlns:a16="http://schemas.microsoft.com/office/drawing/2014/main" id="{D7871573-AF0F-4B35-B245-B595C8DAED55}"/>
              </a:ext>
            </a:extLst>
          </p:cNvPr>
          <p:cNvSpPr txBox="1"/>
          <p:nvPr/>
        </p:nvSpPr>
        <p:spPr>
          <a:xfrm>
            <a:off x="4638675" y="5689594"/>
            <a:ext cx="3981999" cy="646986"/>
          </a:xfrm>
          <a:prstGeom prst="roundRect">
            <a:avLst/>
          </a:prstGeom>
          <a:solidFill>
            <a:schemeClr val="accent1">
              <a:lumMod val="75000"/>
            </a:schemeClr>
          </a:solidFill>
        </p:spPr>
        <p:txBody>
          <a:bodyPr wrap="square" rtlCol="0">
            <a:spAutoFit/>
          </a:bodyPr>
          <a:lstStyle>
            <a:defPPr>
              <a:defRPr lang="en-US"/>
            </a:defPPr>
            <a:lvl1pPr algn="ctr">
              <a:defRPr sz="1600">
                <a:solidFill>
                  <a:schemeClr val="bg1"/>
                </a:solidFill>
              </a:defRPr>
            </a:lvl1pPr>
          </a:lstStyle>
          <a:p>
            <a:r>
              <a:rPr lang="en-US" dirty="0"/>
              <a:t>This table is formed after normalizing the items relation</a:t>
            </a:r>
          </a:p>
        </p:txBody>
      </p:sp>
      <p:cxnSp>
        <p:nvCxnSpPr>
          <p:cNvPr id="3" name="Straight Connector 2">
            <a:extLst>
              <a:ext uri="{FF2B5EF4-FFF2-40B4-BE49-F238E27FC236}">
                <a16:creationId xmlns:a16="http://schemas.microsoft.com/office/drawing/2014/main" id="{2FEA621B-E373-4D20-853B-133C9FD9BDDF}"/>
              </a:ext>
            </a:extLst>
          </p:cNvPr>
          <p:cNvCxnSpPr>
            <a:cxnSpLocks/>
          </p:cNvCxnSpPr>
          <p:nvPr/>
        </p:nvCxnSpPr>
        <p:spPr>
          <a:xfrm>
            <a:off x="106680" y="2580486"/>
            <a:ext cx="119786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0F852DA-FE64-4890-B399-83AADF7E7E57}"/>
              </a:ext>
            </a:extLst>
          </p:cNvPr>
          <p:cNvCxnSpPr>
            <a:cxnSpLocks/>
          </p:cNvCxnSpPr>
          <p:nvPr/>
        </p:nvCxnSpPr>
        <p:spPr>
          <a:xfrm>
            <a:off x="106680" y="4428336"/>
            <a:ext cx="119786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CA3AE76-30E6-47EA-A07E-35F54CD6F6D1}"/>
              </a:ext>
            </a:extLst>
          </p:cNvPr>
          <p:cNvPicPr>
            <a:picLocks noChangeAspect="1"/>
          </p:cNvPicPr>
          <p:nvPr/>
        </p:nvPicPr>
        <p:blipFill>
          <a:blip r:embed="rId7"/>
          <a:stretch>
            <a:fillRect/>
          </a:stretch>
        </p:blipFill>
        <p:spPr>
          <a:xfrm>
            <a:off x="224789" y="3331696"/>
            <a:ext cx="2286000" cy="746760"/>
          </a:xfrm>
          <a:prstGeom prst="rect">
            <a:avLst/>
          </a:prstGeom>
        </p:spPr>
      </p:pic>
      <p:pic>
        <p:nvPicPr>
          <p:cNvPr id="7" name="Picture 6">
            <a:extLst>
              <a:ext uri="{FF2B5EF4-FFF2-40B4-BE49-F238E27FC236}">
                <a16:creationId xmlns:a16="http://schemas.microsoft.com/office/drawing/2014/main" id="{4E896FDD-067B-410A-AE83-B0EACAC34B59}"/>
              </a:ext>
            </a:extLst>
          </p:cNvPr>
          <p:cNvPicPr>
            <a:picLocks noChangeAspect="1"/>
          </p:cNvPicPr>
          <p:nvPr/>
        </p:nvPicPr>
        <p:blipFill>
          <a:blip r:embed="rId8"/>
          <a:stretch>
            <a:fillRect/>
          </a:stretch>
        </p:blipFill>
        <p:spPr>
          <a:xfrm>
            <a:off x="7136131" y="3240256"/>
            <a:ext cx="3474720" cy="929640"/>
          </a:xfrm>
          <a:prstGeom prst="rect">
            <a:avLst/>
          </a:prstGeom>
        </p:spPr>
      </p:pic>
      <p:sp>
        <p:nvSpPr>
          <p:cNvPr id="23" name="Rectangle 22">
            <a:extLst>
              <a:ext uri="{FF2B5EF4-FFF2-40B4-BE49-F238E27FC236}">
                <a16:creationId xmlns:a16="http://schemas.microsoft.com/office/drawing/2014/main" id="{00DCFBD1-4F97-4C18-8149-3C9CA9073AAA}"/>
              </a:ext>
            </a:extLst>
          </p:cNvPr>
          <p:cNvSpPr/>
          <p:nvPr/>
        </p:nvSpPr>
        <p:spPr>
          <a:xfrm>
            <a:off x="7136131" y="2715101"/>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Inventory</a:t>
            </a:r>
          </a:p>
        </p:txBody>
      </p:sp>
      <p:pic>
        <p:nvPicPr>
          <p:cNvPr id="26" name="Picture 25">
            <a:extLst>
              <a:ext uri="{FF2B5EF4-FFF2-40B4-BE49-F238E27FC236}">
                <a16:creationId xmlns:a16="http://schemas.microsoft.com/office/drawing/2014/main" id="{CE57C876-B8E3-473C-9144-6852F3A2C791}"/>
              </a:ext>
            </a:extLst>
          </p:cNvPr>
          <p:cNvPicPr>
            <a:picLocks noChangeAspect="1"/>
          </p:cNvPicPr>
          <p:nvPr/>
        </p:nvPicPr>
        <p:blipFill>
          <a:blip r:embed="rId9"/>
          <a:stretch>
            <a:fillRect/>
          </a:stretch>
        </p:blipFill>
        <p:spPr>
          <a:xfrm>
            <a:off x="624617" y="1298683"/>
            <a:ext cx="8687246" cy="768389"/>
          </a:xfrm>
          <a:prstGeom prst="rect">
            <a:avLst/>
          </a:prstGeom>
        </p:spPr>
      </p:pic>
      <p:pic>
        <p:nvPicPr>
          <p:cNvPr id="28" name="Picture 27">
            <a:extLst>
              <a:ext uri="{FF2B5EF4-FFF2-40B4-BE49-F238E27FC236}">
                <a16:creationId xmlns:a16="http://schemas.microsoft.com/office/drawing/2014/main" id="{A30619B6-0D0C-436D-A3F2-204A9C80E795}"/>
              </a:ext>
            </a:extLst>
          </p:cNvPr>
          <p:cNvPicPr>
            <a:picLocks noChangeAspect="1"/>
          </p:cNvPicPr>
          <p:nvPr/>
        </p:nvPicPr>
        <p:blipFill>
          <a:blip r:embed="rId10"/>
          <a:stretch>
            <a:fillRect/>
          </a:stretch>
        </p:blipFill>
        <p:spPr>
          <a:xfrm>
            <a:off x="224789" y="5259241"/>
            <a:ext cx="2425825" cy="1320868"/>
          </a:xfrm>
          <a:prstGeom prst="rect">
            <a:avLst/>
          </a:prstGeom>
        </p:spPr>
      </p:pic>
    </p:spTree>
    <p:extLst>
      <p:ext uri="{BB962C8B-B14F-4D97-AF65-F5344CB8AC3E}">
        <p14:creationId xmlns:p14="http://schemas.microsoft.com/office/powerpoint/2010/main" val="3678024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Normalization</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E58BB2C-F9E1-4733-8825-B1C1BEA86405}"/>
              </a:ext>
            </a:extLst>
          </p:cNvPr>
          <p:cNvSpPr txBox="1"/>
          <p:nvPr/>
        </p:nvSpPr>
        <p:spPr>
          <a:xfrm>
            <a:off x="5505028" y="1698846"/>
            <a:ext cx="3210123" cy="646986"/>
          </a:xfrm>
          <a:prstGeom prst="roundRect">
            <a:avLst/>
          </a:prstGeom>
          <a:solidFill>
            <a:schemeClr val="accent1">
              <a:lumMod val="75000"/>
            </a:schemeClr>
          </a:solidFill>
        </p:spPr>
        <p:txBody>
          <a:bodyPr wrap="square" rtlCol="0">
            <a:spAutoFit/>
          </a:bodyPr>
          <a:lstStyle>
            <a:defPPr>
              <a:defRPr lang="en-US"/>
            </a:defPPr>
            <a:lvl1pPr algn="ctr">
              <a:defRPr sz="1600">
                <a:solidFill>
                  <a:schemeClr val="bg1"/>
                </a:solidFill>
              </a:defRPr>
            </a:lvl1pPr>
          </a:lstStyle>
          <a:p>
            <a:r>
              <a:rPr lang="en-US"/>
              <a:t>The Promotion table is in normalized form </a:t>
            </a:r>
          </a:p>
        </p:txBody>
      </p:sp>
      <p:pic>
        <p:nvPicPr>
          <p:cNvPr id="25" name="Picture 24">
            <a:extLst>
              <a:ext uri="{FF2B5EF4-FFF2-40B4-BE49-F238E27FC236}">
                <a16:creationId xmlns:a16="http://schemas.microsoft.com/office/drawing/2014/main" id="{BB77CCF6-88A4-4286-92E1-C81D1E37B50F}"/>
              </a:ext>
            </a:extLst>
          </p:cNvPr>
          <p:cNvPicPr>
            <a:picLocks noChangeAspect="1"/>
          </p:cNvPicPr>
          <p:nvPr/>
        </p:nvPicPr>
        <p:blipFill>
          <a:blip r:embed="rId7"/>
          <a:stretch>
            <a:fillRect/>
          </a:stretch>
        </p:blipFill>
        <p:spPr>
          <a:xfrm>
            <a:off x="239583" y="1557519"/>
            <a:ext cx="4998720" cy="929640"/>
          </a:xfrm>
          <a:prstGeom prst="rect">
            <a:avLst/>
          </a:prstGeom>
        </p:spPr>
      </p:pic>
      <p:sp>
        <p:nvSpPr>
          <p:cNvPr id="27" name="Rectangle 26">
            <a:extLst>
              <a:ext uri="{FF2B5EF4-FFF2-40B4-BE49-F238E27FC236}">
                <a16:creationId xmlns:a16="http://schemas.microsoft.com/office/drawing/2014/main" id="{9D38E5D2-D167-41BA-BD70-06941F59B5FA}"/>
              </a:ext>
            </a:extLst>
          </p:cNvPr>
          <p:cNvSpPr/>
          <p:nvPr/>
        </p:nvSpPr>
        <p:spPr>
          <a:xfrm>
            <a:off x="239583" y="2961876"/>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Customer</a:t>
            </a:r>
          </a:p>
        </p:txBody>
      </p:sp>
      <p:sp>
        <p:nvSpPr>
          <p:cNvPr id="28" name="TextBox 27">
            <a:extLst>
              <a:ext uri="{FF2B5EF4-FFF2-40B4-BE49-F238E27FC236}">
                <a16:creationId xmlns:a16="http://schemas.microsoft.com/office/drawing/2014/main" id="{2BB388CD-EFA7-435D-95B5-6BCBC6D37C03}"/>
              </a:ext>
            </a:extLst>
          </p:cNvPr>
          <p:cNvSpPr txBox="1"/>
          <p:nvPr/>
        </p:nvSpPr>
        <p:spPr>
          <a:xfrm>
            <a:off x="2276276" y="2827477"/>
            <a:ext cx="8601274" cy="919401"/>
          </a:xfrm>
          <a:prstGeom prst="round2DiagRect">
            <a:avLst/>
          </a:prstGeom>
          <a:solidFill>
            <a:srgbClr val="002060"/>
          </a:solidFill>
        </p:spPr>
        <p:txBody>
          <a:bodyPr wrap="square" lIns="91440" tIns="45720" rIns="91440" bIns="45720" rtlCol="0" anchor="t">
            <a:spAutoFit/>
          </a:bodyPr>
          <a:lstStyle>
            <a:defPPr>
              <a:defRPr lang="en-US"/>
            </a:defPPr>
            <a:lvl1pPr algn="ctr">
              <a:defRPr sz="1600">
                <a:solidFill>
                  <a:schemeClr val="bg1"/>
                </a:solidFill>
              </a:defRPr>
            </a:lvl1pPr>
          </a:lstStyle>
          <a:p>
            <a:r>
              <a:rPr lang="en-US" dirty="0"/>
              <a:t>In the Customer table making internal Id as customer Id and there is keeping only the Customer related data, there is association relationship between sales Rep, Partner, Status and DC Session Active. So a new relation as </a:t>
            </a:r>
            <a:r>
              <a:rPr lang="en-US" dirty="0" err="1"/>
              <a:t>Customer_interaction</a:t>
            </a:r>
            <a:r>
              <a:rPr lang="en-US" dirty="0"/>
              <a:t> is proposed </a:t>
            </a:r>
          </a:p>
        </p:txBody>
      </p:sp>
      <p:sp>
        <p:nvSpPr>
          <p:cNvPr id="32" name="TextBox 31">
            <a:extLst>
              <a:ext uri="{FF2B5EF4-FFF2-40B4-BE49-F238E27FC236}">
                <a16:creationId xmlns:a16="http://schemas.microsoft.com/office/drawing/2014/main" id="{F7BDD202-71B1-45D0-8BDE-82D72B87F58B}"/>
              </a:ext>
            </a:extLst>
          </p:cNvPr>
          <p:cNvSpPr txBox="1"/>
          <p:nvPr/>
        </p:nvSpPr>
        <p:spPr>
          <a:xfrm>
            <a:off x="8415400" y="5703191"/>
            <a:ext cx="3701732" cy="646986"/>
          </a:xfrm>
          <a:prstGeom prst="roundRect">
            <a:avLst/>
          </a:prstGeom>
          <a:solidFill>
            <a:schemeClr val="accent1">
              <a:lumMod val="75000"/>
            </a:schemeClr>
          </a:solidFill>
        </p:spPr>
        <p:txBody>
          <a:bodyPr wrap="square" rtlCol="0">
            <a:spAutoFit/>
          </a:bodyPr>
          <a:lstStyle>
            <a:defPPr>
              <a:defRPr lang="en-US"/>
            </a:defPPr>
            <a:lvl1pPr algn="ctr">
              <a:defRPr sz="1600">
                <a:solidFill>
                  <a:schemeClr val="bg1"/>
                </a:solidFill>
              </a:defRPr>
            </a:lvl1pPr>
          </a:lstStyle>
          <a:p>
            <a:r>
              <a:rPr lang="en-US" dirty="0"/>
              <a:t>The Customer Data is in 3N form here after normalizing the associative relation</a:t>
            </a:r>
          </a:p>
        </p:txBody>
      </p:sp>
      <p:sp>
        <p:nvSpPr>
          <p:cNvPr id="33" name="Rectangle 32">
            <a:extLst>
              <a:ext uri="{FF2B5EF4-FFF2-40B4-BE49-F238E27FC236}">
                <a16:creationId xmlns:a16="http://schemas.microsoft.com/office/drawing/2014/main" id="{5423939B-F668-4955-926F-BB88EAD6D703}"/>
              </a:ext>
            </a:extLst>
          </p:cNvPr>
          <p:cNvSpPr/>
          <p:nvPr/>
        </p:nvSpPr>
        <p:spPr>
          <a:xfrm>
            <a:off x="224789" y="939251"/>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Promotion</a:t>
            </a:r>
          </a:p>
        </p:txBody>
      </p:sp>
      <p:sp>
        <p:nvSpPr>
          <p:cNvPr id="34" name="Arrow: Down 33">
            <a:extLst>
              <a:ext uri="{FF2B5EF4-FFF2-40B4-BE49-F238E27FC236}">
                <a16:creationId xmlns:a16="http://schemas.microsoft.com/office/drawing/2014/main" id="{CD7805AB-F863-45EF-8AAA-35AE07E26957}"/>
              </a:ext>
            </a:extLst>
          </p:cNvPr>
          <p:cNvSpPr/>
          <p:nvPr/>
        </p:nvSpPr>
        <p:spPr>
          <a:xfrm>
            <a:off x="4007101" y="4755975"/>
            <a:ext cx="288673" cy="61774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077E2CA-F048-4965-BB3D-C2C3446558DB}"/>
              </a:ext>
            </a:extLst>
          </p:cNvPr>
          <p:cNvCxnSpPr>
            <a:cxnSpLocks/>
          </p:cNvCxnSpPr>
          <p:nvPr/>
        </p:nvCxnSpPr>
        <p:spPr>
          <a:xfrm>
            <a:off x="106680" y="2647161"/>
            <a:ext cx="119786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D2221BF-A35A-4D74-8A73-1F9EEA2DBEE7}"/>
              </a:ext>
            </a:extLst>
          </p:cNvPr>
          <p:cNvPicPr>
            <a:picLocks noChangeAspect="1"/>
          </p:cNvPicPr>
          <p:nvPr/>
        </p:nvPicPr>
        <p:blipFill>
          <a:blip r:embed="rId8"/>
          <a:stretch>
            <a:fillRect/>
          </a:stretch>
        </p:blipFill>
        <p:spPr>
          <a:xfrm>
            <a:off x="239582" y="3941809"/>
            <a:ext cx="11000217" cy="662940"/>
          </a:xfrm>
          <a:prstGeom prst="rect">
            <a:avLst/>
          </a:prstGeom>
        </p:spPr>
      </p:pic>
      <p:pic>
        <p:nvPicPr>
          <p:cNvPr id="5" name="Picture 4">
            <a:extLst>
              <a:ext uri="{FF2B5EF4-FFF2-40B4-BE49-F238E27FC236}">
                <a16:creationId xmlns:a16="http://schemas.microsoft.com/office/drawing/2014/main" id="{3CFB354D-41A1-4A9C-92FD-97503DDBE43C}"/>
              </a:ext>
            </a:extLst>
          </p:cNvPr>
          <p:cNvPicPr>
            <a:picLocks noChangeAspect="1"/>
          </p:cNvPicPr>
          <p:nvPr/>
        </p:nvPicPr>
        <p:blipFill>
          <a:blip r:embed="rId9"/>
          <a:stretch>
            <a:fillRect/>
          </a:stretch>
        </p:blipFill>
        <p:spPr>
          <a:xfrm>
            <a:off x="239582" y="5681059"/>
            <a:ext cx="8153400" cy="746760"/>
          </a:xfrm>
          <a:prstGeom prst="rect">
            <a:avLst/>
          </a:prstGeom>
        </p:spPr>
      </p:pic>
    </p:spTree>
    <p:extLst>
      <p:ext uri="{BB962C8B-B14F-4D97-AF65-F5344CB8AC3E}">
        <p14:creationId xmlns:p14="http://schemas.microsoft.com/office/powerpoint/2010/main" val="1105863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F4D488-8C25-4B6B-91E8-1B37BC7B37B3}"/>
              </a:ext>
            </a:extLst>
          </p:cNvPr>
          <p:cNvPicPr>
            <a:picLocks noChangeAspect="1"/>
          </p:cNvPicPr>
          <p:nvPr/>
        </p:nvPicPr>
        <p:blipFill>
          <a:blip r:embed="rId2"/>
          <a:stretch>
            <a:fillRect/>
          </a:stretch>
        </p:blipFill>
        <p:spPr>
          <a:xfrm>
            <a:off x="838200" y="1840001"/>
            <a:ext cx="5377775" cy="952175"/>
          </a:xfrm>
          <a:prstGeom prst="rect">
            <a:avLst/>
          </a:prstGeom>
        </p:spPr>
      </p:pic>
      <p:sp>
        <p:nvSpPr>
          <p:cNvPr id="5" name="Rectangle 4">
            <a:extLst>
              <a:ext uri="{FF2B5EF4-FFF2-40B4-BE49-F238E27FC236}">
                <a16:creationId xmlns:a16="http://schemas.microsoft.com/office/drawing/2014/main" id="{54C7719C-2BFD-4BC9-AA68-8E02F76A6734}"/>
              </a:ext>
            </a:extLst>
          </p:cNvPr>
          <p:cNvSpPr/>
          <p:nvPr/>
        </p:nvSpPr>
        <p:spPr>
          <a:xfrm>
            <a:off x="838200" y="1285928"/>
            <a:ext cx="2469204" cy="2413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Customer Interaction Table</a:t>
            </a:r>
          </a:p>
        </p:txBody>
      </p:sp>
      <p:sp>
        <p:nvSpPr>
          <p:cNvPr id="8" name="TextBox 7">
            <a:extLst>
              <a:ext uri="{FF2B5EF4-FFF2-40B4-BE49-F238E27FC236}">
                <a16:creationId xmlns:a16="http://schemas.microsoft.com/office/drawing/2014/main" id="{ACD60C6B-6F0D-47A1-9F18-DF477F4BB9CF}"/>
              </a:ext>
            </a:extLst>
          </p:cNvPr>
          <p:cNvSpPr txBox="1"/>
          <p:nvPr/>
        </p:nvSpPr>
        <p:spPr>
          <a:xfrm>
            <a:off x="838200" y="3146424"/>
            <a:ext cx="6729919" cy="374571"/>
          </a:xfrm>
          <a:prstGeom prst="round2DiagRect">
            <a:avLst/>
          </a:prstGeom>
          <a:solidFill>
            <a:srgbClr val="002060"/>
          </a:solidFill>
        </p:spPr>
        <p:txBody>
          <a:bodyPr wrap="square" lIns="91440" tIns="45720" rIns="91440" bIns="45720" rtlCol="0" anchor="t">
            <a:spAutoFit/>
          </a:bodyPr>
          <a:lstStyle>
            <a:defPPr>
              <a:defRPr lang="en-US"/>
            </a:defPPr>
            <a:lvl1pPr algn="ctr">
              <a:defRPr sz="1600">
                <a:solidFill>
                  <a:schemeClr val="bg1"/>
                </a:solidFill>
              </a:defRPr>
            </a:lvl1pPr>
          </a:lstStyle>
          <a:p>
            <a:r>
              <a:rPr lang="en-US" dirty="0"/>
              <a:t>Customer Interaction table is in 3N form, so no more normalization is required</a:t>
            </a:r>
          </a:p>
        </p:txBody>
      </p:sp>
      <p:pic>
        <p:nvPicPr>
          <p:cNvPr id="10" name="Picture 9">
            <a:extLst>
              <a:ext uri="{FF2B5EF4-FFF2-40B4-BE49-F238E27FC236}">
                <a16:creationId xmlns:a16="http://schemas.microsoft.com/office/drawing/2014/main" id="{3892A3CA-5148-4D95-9E6C-D3DF96E90BB7}"/>
              </a:ext>
            </a:extLst>
          </p:cNvPr>
          <p:cNvPicPr>
            <a:picLocks noChangeAspect="1"/>
          </p:cNvPicPr>
          <p:nvPr/>
        </p:nvPicPr>
        <p:blipFill>
          <a:blip r:embed="rId3"/>
          <a:stretch>
            <a:fillRect/>
          </a:stretch>
        </p:blipFill>
        <p:spPr>
          <a:xfrm>
            <a:off x="838200" y="5198691"/>
            <a:ext cx="3573544" cy="975865"/>
          </a:xfrm>
          <a:prstGeom prst="rect">
            <a:avLst/>
          </a:prstGeom>
        </p:spPr>
      </p:pic>
      <p:sp>
        <p:nvSpPr>
          <p:cNvPr id="11" name="Rectangle 10">
            <a:extLst>
              <a:ext uri="{FF2B5EF4-FFF2-40B4-BE49-F238E27FC236}">
                <a16:creationId xmlns:a16="http://schemas.microsoft.com/office/drawing/2014/main" id="{58F94959-6A14-4D55-914C-3FB72BB476C8}"/>
              </a:ext>
            </a:extLst>
          </p:cNvPr>
          <p:cNvSpPr/>
          <p:nvPr/>
        </p:nvSpPr>
        <p:spPr>
          <a:xfrm>
            <a:off x="838200" y="4469872"/>
            <a:ext cx="2469204" cy="2413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Item Order</a:t>
            </a:r>
          </a:p>
        </p:txBody>
      </p:sp>
      <p:pic>
        <p:nvPicPr>
          <p:cNvPr id="9" name="Picture 2" descr="Krannert School of Management - Purdue Krannert">
            <a:extLst>
              <a:ext uri="{FF2B5EF4-FFF2-40B4-BE49-F238E27FC236}">
                <a16:creationId xmlns:a16="http://schemas.microsoft.com/office/drawing/2014/main" id="{975AA215-289F-486C-8A16-46E04841839C}"/>
              </a:ext>
            </a:extLst>
          </p:cNvPr>
          <p:cNvPicPr>
            <a:picLocks noChangeAspect="1" noChangeArrowheads="1"/>
          </p:cNvPicPr>
          <p:nvPr/>
        </p:nvPicPr>
        <p:blipFill>
          <a:blip r:embed="rId4">
            <a:duotone>
              <a:prstClr val="black"/>
              <a:srgbClr val="DFDCD4">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University Book Store - Home | Facebook">
            <a:extLst>
              <a:ext uri="{FF2B5EF4-FFF2-40B4-BE49-F238E27FC236}">
                <a16:creationId xmlns:a16="http://schemas.microsoft.com/office/drawing/2014/main" id="{04769F14-9A3A-4431-9F5F-67A22E12ABB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520;p44">
            <a:extLst>
              <a:ext uri="{FF2B5EF4-FFF2-40B4-BE49-F238E27FC236}">
                <a16:creationId xmlns:a16="http://schemas.microsoft.com/office/drawing/2014/main" id="{934FD5CD-011A-43AC-9915-6117A2D58627}"/>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Normalization</a:t>
            </a:r>
          </a:p>
        </p:txBody>
      </p:sp>
    </p:spTree>
    <p:extLst>
      <p:ext uri="{BB962C8B-B14F-4D97-AF65-F5344CB8AC3E}">
        <p14:creationId xmlns:p14="http://schemas.microsoft.com/office/powerpoint/2010/main" val="1800417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Normalization</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9BA817E-622E-4A1F-8576-E85DF252D5AD}"/>
              </a:ext>
            </a:extLst>
          </p:cNvPr>
          <p:cNvSpPr txBox="1"/>
          <p:nvPr/>
        </p:nvSpPr>
        <p:spPr>
          <a:xfrm>
            <a:off x="3721948" y="1380715"/>
            <a:ext cx="4641425" cy="374571"/>
          </a:xfrm>
          <a:prstGeom prst="round2DiagRect">
            <a:avLst/>
          </a:prstGeom>
          <a:solidFill>
            <a:srgbClr val="002060"/>
          </a:solidFill>
        </p:spPr>
        <p:txBody>
          <a:bodyPr wrap="square" rtlCol="0">
            <a:spAutoFit/>
          </a:bodyPr>
          <a:lstStyle>
            <a:defPPr>
              <a:defRPr lang="en-US"/>
            </a:defPPr>
            <a:lvl1pPr algn="ctr">
              <a:defRPr sz="1600">
                <a:solidFill>
                  <a:schemeClr val="bg1"/>
                </a:solidFill>
              </a:defRPr>
            </a:lvl1pPr>
          </a:lstStyle>
          <a:p>
            <a:r>
              <a:rPr lang="en-US" dirty="0"/>
              <a:t>It is in 0NF since Name is composite in nature</a:t>
            </a:r>
          </a:p>
        </p:txBody>
      </p:sp>
      <p:sp>
        <p:nvSpPr>
          <p:cNvPr id="21" name="TextBox 20">
            <a:extLst>
              <a:ext uri="{FF2B5EF4-FFF2-40B4-BE49-F238E27FC236}">
                <a16:creationId xmlns:a16="http://schemas.microsoft.com/office/drawing/2014/main" id="{6DBF99D6-80E8-4CC8-9E50-72317A5BB7EC}"/>
              </a:ext>
            </a:extLst>
          </p:cNvPr>
          <p:cNvSpPr txBox="1"/>
          <p:nvPr/>
        </p:nvSpPr>
        <p:spPr>
          <a:xfrm>
            <a:off x="2585085" y="5246344"/>
            <a:ext cx="7021830" cy="646986"/>
          </a:xfrm>
          <a:prstGeom prst="roundRect">
            <a:avLst/>
          </a:prstGeom>
          <a:solidFill>
            <a:schemeClr val="accent1">
              <a:lumMod val="75000"/>
            </a:schemeClr>
          </a:solidFill>
        </p:spPr>
        <p:txBody>
          <a:bodyPr wrap="square" rtlCol="0">
            <a:spAutoFit/>
          </a:bodyPr>
          <a:lstStyle>
            <a:defPPr>
              <a:defRPr lang="en-US"/>
            </a:defPPr>
            <a:lvl1pPr algn="ctr">
              <a:defRPr sz="1600">
                <a:solidFill>
                  <a:schemeClr val="bg1"/>
                </a:solidFill>
              </a:defRPr>
            </a:lvl1pPr>
          </a:lstStyle>
          <a:p>
            <a:pPr marL="285750" indent="-285750" algn="l">
              <a:buFont typeface="Arial" panose="020B0604020202020204" pitchFamily="34" charset="0"/>
              <a:buChar char="•"/>
            </a:pPr>
            <a:r>
              <a:rPr lang="en-US" dirty="0"/>
              <a:t>Dropped few unnecessary columns, made the name to First and Last name </a:t>
            </a:r>
          </a:p>
          <a:p>
            <a:pPr marL="285750" indent="-285750" algn="l">
              <a:buFont typeface="Arial" panose="020B0604020202020204" pitchFamily="34" charset="0"/>
              <a:buChar char="•"/>
            </a:pPr>
            <a:r>
              <a:rPr lang="en-US" dirty="0"/>
              <a:t>It is in 3NF since Name is composite in nature</a:t>
            </a:r>
          </a:p>
        </p:txBody>
      </p:sp>
      <p:sp>
        <p:nvSpPr>
          <p:cNvPr id="34" name="Arrow: Down 33">
            <a:extLst>
              <a:ext uri="{FF2B5EF4-FFF2-40B4-BE49-F238E27FC236}">
                <a16:creationId xmlns:a16="http://schemas.microsoft.com/office/drawing/2014/main" id="{A378B1D1-F73D-423B-B934-046AD6766EF1}"/>
              </a:ext>
            </a:extLst>
          </p:cNvPr>
          <p:cNvSpPr/>
          <p:nvPr/>
        </p:nvSpPr>
        <p:spPr>
          <a:xfrm>
            <a:off x="5898324" y="1934212"/>
            <a:ext cx="288673" cy="61774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FF466B0E-001D-44EE-9042-E57B506B24C6}"/>
              </a:ext>
            </a:extLst>
          </p:cNvPr>
          <p:cNvSpPr/>
          <p:nvPr/>
        </p:nvSpPr>
        <p:spPr>
          <a:xfrm>
            <a:off x="5898324" y="3443209"/>
            <a:ext cx="288673" cy="61774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6DC33E-A33E-4F5B-8761-A1DB527F9946}"/>
              </a:ext>
            </a:extLst>
          </p:cNvPr>
          <p:cNvSpPr/>
          <p:nvPr/>
        </p:nvSpPr>
        <p:spPr>
          <a:xfrm>
            <a:off x="224789" y="939251"/>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Employee</a:t>
            </a:r>
          </a:p>
        </p:txBody>
      </p:sp>
      <p:pic>
        <p:nvPicPr>
          <p:cNvPr id="2" name="Picture 1">
            <a:extLst>
              <a:ext uri="{FF2B5EF4-FFF2-40B4-BE49-F238E27FC236}">
                <a16:creationId xmlns:a16="http://schemas.microsoft.com/office/drawing/2014/main" id="{7930AF86-9652-4DBC-BA59-753D476AB2AD}"/>
              </a:ext>
            </a:extLst>
          </p:cNvPr>
          <p:cNvPicPr>
            <a:picLocks noChangeAspect="1"/>
          </p:cNvPicPr>
          <p:nvPr/>
        </p:nvPicPr>
        <p:blipFill>
          <a:blip r:embed="rId7"/>
          <a:stretch>
            <a:fillRect/>
          </a:stretch>
        </p:blipFill>
        <p:spPr>
          <a:xfrm>
            <a:off x="583285" y="4341634"/>
            <a:ext cx="10884815" cy="746760"/>
          </a:xfrm>
          <a:prstGeom prst="rect">
            <a:avLst/>
          </a:prstGeom>
        </p:spPr>
      </p:pic>
      <p:pic>
        <p:nvPicPr>
          <p:cNvPr id="3" name="Picture 2">
            <a:extLst>
              <a:ext uri="{FF2B5EF4-FFF2-40B4-BE49-F238E27FC236}">
                <a16:creationId xmlns:a16="http://schemas.microsoft.com/office/drawing/2014/main" id="{6711B05F-372E-404C-847B-9515EA009318}"/>
              </a:ext>
            </a:extLst>
          </p:cNvPr>
          <p:cNvPicPr>
            <a:picLocks noChangeAspect="1"/>
          </p:cNvPicPr>
          <p:nvPr/>
        </p:nvPicPr>
        <p:blipFill>
          <a:blip r:embed="rId8"/>
          <a:stretch>
            <a:fillRect/>
          </a:stretch>
        </p:blipFill>
        <p:spPr>
          <a:xfrm>
            <a:off x="583284" y="2730883"/>
            <a:ext cx="10884815" cy="533400"/>
          </a:xfrm>
          <a:prstGeom prst="rect">
            <a:avLst/>
          </a:prstGeom>
        </p:spPr>
      </p:pic>
    </p:spTree>
    <p:extLst>
      <p:ext uri="{BB962C8B-B14F-4D97-AF65-F5344CB8AC3E}">
        <p14:creationId xmlns:p14="http://schemas.microsoft.com/office/powerpoint/2010/main" val="1598965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Normalization</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155238E-ED83-44EA-95E1-F8E4A26C9AA9}"/>
              </a:ext>
            </a:extLst>
          </p:cNvPr>
          <p:cNvSpPr/>
          <p:nvPr/>
        </p:nvSpPr>
        <p:spPr>
          <a:xfrm>
            <a:off x="224789" y="939251"/>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Sales</a:t>
            </a:r>
          </a:p>
        </p:txBody>
      </p:sp>
      <p:pic>
        <p:nvPicPr>
          <p:cNvPr id="23" name="Picture 22">
            <a:extLst>
              <a:ext uri="{FF2B5EF4-FFF2-40B4-BE49-F238E27FC236}">
                <a16:creationId xmlns:a16="http://schemas.microsoft.com/office/drawing/2014/main" id="{71E62F69-20C7-4614-80B4-D5784A2AA886}"/>
              </a:ext>
            </a:extLst>
          </p:cNvPr>
          <p:cNvPicPr>
            <a:picLocks noChangeAspect="1"/>
          </p:cNvPicPr>
          <p:nvPr/>
        </p:nvPicPr>
        <p:blipFill>
          <a:blip r:embed="rId7"/>
          <a:stretch>
            <a:fillRect/>
          </a:stretch>
        </p:blipFill>
        <p:spPr>
          <a:xfrm>
            <a:off x="4359688" y="4023235"/>
            <a:ext cx="2598420" cy="739140"/>
          </a:xfrm>
          <a:prstGeom prst="rect">
            <a:avLst/>
          </a:prstGeom>
        </p:spPr>
      </p:pic>
      <p:sp>
        <p:nvSpPr>
          <p:cNvPr id="24" name="Rectangle: Rounded Corners 23">
            <a:extLst>
              <a:ext uri="{FF2B5EF4-FFF2-40B4-BE49-F238E27FC236}">
                <a16:creationId xmlns:a16="http://schemas.microsoft.com/office/drawing/2014/main" id="{B12C9315-62F2-4B0A-80B6-5F0756D31A73}"/>
              </a:ext>
            </a:extLst>
          </p:cNvPr>
          <p:cNvSpPr/>
          <p:nvPr/>
        </p:nvSpPr>
        <p:spPr>
          <a:xfrm>
            <a:off x="7863840" y="3965768"/>
            <a:ext cx="3230880" cy="919401"/>
          </a:xfrm>
          <a:prstGeom prst="roundRect">
            <a:avLst/>
          </a:prstGeom>
          <a:solidFill>
            <a:schemeClr val="accent1">
              <a:lumMod val="75000"/>
            </a:schemeClr>
          </a:solidFill>
        </p:spPr>
        <p:txBody>
          <a:bodyPr wrap="square" rtlCol="0">
            <a:spAutoFit/>
          </a:bodyPr>
          <a:lstStyle/>
          <a:p>
            <a:pPr algn="ctr"/>
            <a:r>
              <a:rPr lang="en-US" sz="1600">
                <a:solidFill>
                  <a:schemeClr val="bg1"/>
                </a:solidFill>
              </a:rPr>
              <a:t>Online Channel data is already in 3N form, So no normalization is required</a:t>
            </a:r>
          </a:p>
        </p:txBody>
      </p:sp>
      <p:sp>
        <p:nvSpPr>
          <p:cNvPr id="26" name="Rectangle 25">
            <a:extLst>
              <a:ext uri="{FF2B5EF4-FFF2-40B4-BE49-F238E27FC236}">
                <a16:creationId xmlns:a16="http://schemas.microsoft.com/office/drawing/2014/main" id="{B85AA21B-C148-49B7-BA8B-29DCEE70280A}"/>
              </a:ext>
            </a:extLst>
          </p:cNvPr>
          <p:cNvSpPr/>
          <p:nvPr/>
        </p:nvSpPr>
        <p:spPr>
          <a:xfrm>
            <a:off x="7863840" y="5340559"/>
            <a:ext cx="3230880" cy="854074"/>
          </a:xfrm>
          <a:prstGeom prst="rect">
            <a:avLst/>
          </a:prstGeom>
          <a:solidFill>
            <a:schemeClr val="accent1">
              <a:lumMod val="75000"/>
            </a:schemeClr>
          </a:solidFill>
        </p:spPr>
        <p:txBody>
          <a:bodyPr wrap="square" rtlCol="0">
            <a:spAutoFit/>
          </a:bodyPr>
          <a:lstStyle/>
          <a:p>
            <a:pPr algn="ctr"/>
            <a:r>
              <a:rPr lang="en-US" sz="1600">
                <a:solidFill>
                  <a:schemeClr val="bg1"/>
                </a:solidFill>
              </a:rPr>
              <a:t>Offline Channel data is already in 3N form, So no normalization is required</a:t>
            </a:r>
          </a:p>
        </p:txBody>
      </p:sp>
      <p:pic>
        <p:nvPicPr>
          <p:cNvPr id="27" name="Picture 26">
            <a:extLst>
              <a:ext uri="{FF2B5EF4-FFF2-40B4-BE49-F238E27FC236}">
                <a16:creationId xmlns:a16="http://schemas.microsoft.com/office/drawing/2014/main" id="{CBAB0986-22FF-4012-A06E-827A26654FD2}"/>
              </a:ext>
            </a:extLst>
          </p:cNvPr>
          <p:cNvPicPr>
            <a:picLocks noChangeAspect="1"/>
          </p:cNvPicPr>
          <p:nvPr/>
        </p:nvPicPr>
        <p:blipFill>
          <a:blip r:embed="rId8"/>
          <a:stretch>
            <a:fillRect/>
          </a:stretch>
        </p:blipFill>
        <p:spPr>
          <a:xfrm>
            <a:off x="4359688" y="5485656"/>
            <a:ext cx="3078480" cy="563880"/>
          </a:xfrm>
          <a:prstGeom prst="rect">
            <a:avLst/>
          </a:prstGeom>
        </p:spPr>
      </p:pic>
      <p:sp>
        <p:nvSpPr>
          <p:cNvPr id="30" name="TextBox 29">
            <a:extLst>
              <a:ext uri="{FF2B5EF4-FFF2-40B4-BE49-F238E27FC236}">
                <a16:creationId xmlns:a16="http://schemas.microsoft.com/office/drawing/2014/main" id="{317BE44F-BEA7-4B90-864C-0E5E3A4C36EE}"/>
              </a:ext>
            </a:extLst>
          </p:cNvPr>
          <p:cNvSpPr txBox="1"/>
          <p:nvPr/>
        </p:nvSpPr>
        <p:spPr>
          <a:xfrm>
            <a:off x="7241768" y="2046867"/>
            <a:ext cx="3302408" cy="374571"/>
          </a:xfrm>
          <a:prstGeom prst="roundRect">
            <a:avLst/>
          </a:prstGeom>
          <a:solidFill>
            <a:schemeClr val="accent1">
              <a:lumMod val="75000"/>
            </a:schemeClr>
          </a:solidFill>
        </p:spPr>
        <p:txBody>
          <a:bodyPr wrap="square" rtlCol="0">
            <a:spAutoFit/>
          </a:bodyPr>
          <a:lstStyle>
            <a:defPPr>
              <a:defRPr lang="en-US"/>
            </a:defPPr>
            <a:lvl1pPr marL="285750" indent="-285750">
              <a:buFont typeface="Arial" panose="020B0604020202020204" pitchFamily="34" charset="0"/>
              <a:buChar char="•"/>
              <a:defRPr sz="1600">
                <a:solidFill>
                  <a:schemeClr val="bg1"/>
                </a:solidFill>
              </a:defRPr>
            </a:lvl1pPr>
          </a:lstStyle>
          <a:p>
            <a:pPr marL="0" indent="0" algn="ctr">
              <a:buNone/>
            </a:pPr>
            <a:r>
              <a:rPr lang="en-US"/>
              <a:t>Orders data is in normalized form</a:t>
            </a:r>
          </a:p>
        </p:txBody>
      </p:sp>
      <p:cxnSp>
        <p:nvCxnSpPr>
          <p:cNvPr id="32" name="Straight Connector 31">
            <a:extLst>
              <a:ext uri="{FF2B5EF4-FFF2-40B4-BE49-F238E27FC236}">
                <a16:creationId xmlns:a16="http://schemas.microsoft.com/office/drawing/2014/main" id="{78F86828-0B47-41E4-9DAD-280E5614EC40}"/>
              </a:ext>
            </a:extLst>
          </p:cNvPr>
          <p:cNvCxnSpPr>
            <a:cxnSpLocks/>
          </p:cNvCxnSpPr>
          <p:nvPr/>
        </p:nvCxnSpPr>
        <p:spPr>
          <a:xfrm>
            <a:off x="106680" y="3199611"/>
            <a:ext cx="119786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8FDF05D-C6C9-4488-876C-09B778C13B8A}"/>
              </a:ext>
            </a:extLst>
          </p:cNvPr>
          <p:cNvSpPr/>
          <p:nvPr/>
        </p:nvSpPr>
        <p:spPr>
          <a:xfrm>
            <a:off x="224788" y="4241652"/>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Online</a:t>
            </a:r>
          </a:p>
        </p:txBody>
      </p:sp>
      <p:sp>
        <p:nvSpPr>
          <p:cNvPr id="36" name="Arrow: Down 35">
            <a:extLst>
              <a:ext uri="{FF2B5EF4-FFF2-40B4-BE49-F238E27FC236}">
                <a16:creationId xmlns:a16="http://schemas.microsoft.com/office/drawing/2014/main" id="{8D37C3BB-9AF6-45BB-B0F5-0CE13EA248B2}"/>
              </a:ext>
            </a:extLst>
          </p:cNvPr>
          <p:cNvSpPr/>
          <p:nvPr/>
        </p:nvSpPr>
        <p:spPr>
          <a:xfrm rot="16200000">
            <a:off x="3000746" y="4083933"/>
            <a:ext cx="288673" cy="61774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1962372-6EE7-418C-8768-94FE8D64F7F3}"/>
              </a:ext>
            </a:extLst>
          </p:cNvPr>
          <p:cNvSpPr/>
          <p:nvPr/>
        </p:nvSpPr>
        <p:spPr>
          <a:xfrm>
            <a:off x="224787" y="5616443"/>
            <a:ext cx="1705689" cy="3023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Offline</a:t>
            </a:r>
          </a:p>
        </p:txBody>
      </p:sp>
      <p:sp>
        <p:nvSpPr>
          <p:cNvPr id="43" name="Arrow: Down 42">
            <a:extLst>
              <a:ext uri="{FF2B5EF4-FFF2-40B4-BE49-F238E27FC236}">
                <a16:creationId xmlns:a16="http://schemas.microsoft.com/office/drawing/2014/main" id="{F35678FE-8A16-4216-AD80-661D0069AEC3}"/>
              </a:ext>
            </a:extLst>
          </p:cNvPr>
          <p:cNvSpPr/>
          <p:nvPr/>
        </p:nvSpPr>
        <p:spPr>
          <a:xfrm rot="16200000">
            <a:off x="2994506" y="5458724"/>
            <a:ext cx="288673" cy="61774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4FD0F02-9F14-494B-B6E8-69BFDBD7284D}"/>
              </a:ext>
            </a:extLst>
          </p:cNvPr>
          <p:cNvPicPr>
            <a:picLocks noChangeAspect="1"/>
          </p:cNvPicPr>
          <p:nvPr/>
        </p:nvPicPr>
        <p:blipFill>
          <a:blip r:embed="rId9"/>
          <a:stretch>
            <a:fillRect/>
          </a:stretch>
        </p:blipFill>
        <p:spPr>
          <a:xfrm>
            <a:off x="664324" y="1310798"/>
            <a:ext cx="5913120" cy="1670367"/>
          </a:xfrm>
          <a:prstGeom prst="rect">
            <a:avLst/>
          </a:prstGeom>
        </p:spPr>
      </p:pic>
    </p:spTree>
    <p:extLst>
      <p:ext uri="{BB962C8B-B14F-4D97-AF65-F5344CB8AC3E}">
        <p14:creationId xmlns:p14="http://schemas.microsoft.com/office/powerpoint/2010/main" val="1661663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185200"/>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sz="7200">
                <a:solidFill>
                  <a:srgbClr val="3070AA"/>
                </a:solidFill>
                <a:latin typeface="+mn-lt"/>
              </a:rPr>
              <a:t>THANK YOU</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42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198" name="Rectangle 197">
            <a:extLst>
              <a:ext uri="{FF2B5EF4-FFF2-40B4-BE49-F238E27FC236}">
                <a16:creationId xmlns:a16="http://schemas.microsoft.com/office/drawing/2014/main" id="{EBCB9684-E9E0-4270-AD33-76829904998F}"/>
              </a:ext>
            </a:extLst>
          </p:cNvPr>
          <p:cNvSpPr/>
          <p:nvPr/>
        </p:nvSpPr>
        <p:spPr>
          <a:xfrm>
            <a:off x="1805614" y="3653479"/>
            <a:ext cx="906192" cy="446969"/>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endParaRPr>
          </a:p>
        </p:txBody>
      </p:sp>
      <p:sp>
        <p:nvSpPr>
          <p:cNvPr id="161" name="Rectangle 160">
            <a:extLst>
              <a:ext uri="{FF2B5EF4-FFF2-40B4-BE49-F238E27FC236}">
                <a16:creationId xmlns:a16="http://schemas.microsoft.com/office/drawing/2014/main" id="{F1239E8C-BDD9-421E-A903-A23A3D69A864}"/>
              </a:ext>
            </a:extLst>
          </p:cNvPr>
          <p:cNvSpPr/>
          <p:nvPr/>
        </p:nvSpPr>
        <p:spPr>
          <a:xfrm>
            <a:off x="3237338" y="2351450"/>
            <a:ext cx="1698099" cy="60536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Supplies</a:t>
            </a:r>
          </a:p>
        </p:txBody>
      </p:sp>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ER Diagram</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5BE4BDF2-2BDB-49B0-95CC-121EEBAD329F}"/>
              </a:ext>
            </a:extLst>
          </p:cNvPr>
          <p:cNvSpPr/>
          <p:nvPr/>
        </p:nvSpPr>
        <p:spPr>
          <a:xfrm>
            <a:off x="6516218" y="2243015"/>
            <a:ext cx="1698099" cy="236966"/>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Customer</a:t>
            </a:r>
          </a:p>
        </p:txBody>
      </p:sp>
      <p:sp>
        <p:nvSpPr>
          <p:cNvPr id="133" name="Rectangle 132">
            <a:extLst>
              <a:ext uri="{FF2B5EF4-FFF2-40B4-BE49-F238E27FC236}">
                <a16:creationId xmlns:a16="http://schemas.microsoft.com/office/drawing/2014/main" id="{0E8D81B4-FAF0-4680-A3F3-07E278018E2B}"/>
              </a:ext>
            </a:extLst>
          </p:cNvPr>
          <p:cNvSpPr/>
          <p:nvPr/>
        </p:nvSpPr>
        <p:spPr>
          <a:xfrm>
            <a:off x="6516218" y="3718383"/>
            <a:ext cx="1698099" cy="290881"/>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Order</a:t>
            </a:r>
          </a:p>
        </p:txBody>
      </p:sp>
      <p:sp>
        <p:nvSpPr>
          <p:cNvPr id="134" name="Rectangle 133">
            <a:extLst>
              <a:ext uri="{FF2B5EF4-FFF2-40B4-BE49-F238E27FC236}">
                <a16:creationId xmlns:a16="http://schemas.microsoft.com/office/drawing/2014/main" id="{503A5861-3C74-469A-9CEB-AB6840D5F482}"/>
              </a:ext>
            </a:extLst>
          </p:cNvPr>
          <p:cNvSpPr/>
          <p:nvPr/>
        </p:nvSpPr>
        <p:spPr>
          <a:xfrm>
            <a:off x="6524304" y="5552752"/>
            <a:ext cx="1698099" cy="269511"/>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Employee</a:t>
            </a:r>
          </a:p>
        </p:txBody>
      </p:sp>
      <p:cxnSp>
        <p:nvCxnSpPr>
          <p:cNvPr id="135" name="Straight Connector 134">
            <a:extLst>
              <a:ext uri="{FF2B5EF4-FFF2-40B4-BE49-F238E27FC236}">
                <a16:creationId xmlns:a16="http://schemas.microsoft.com/office/drawing/2014/main" id="{64327219-38E4-4921-9C55-D039D699C7BC}"/>
              </a:ext>
            </a:extLst>
          </p:cNvPr>
          <p:cNvCxnSpPr>
            <a:cxnSpLocks/>
            <a:stCxn id="132" idx="2"/>
            <a:endCxn id="133" idx="0"/>
          </p:cNvCxnSpPr>
          <p:nvPr/>
        </p:nvCxnSpPr>
        <p:spPr>
          <a:xfrm>
            <a:off x="7365268" y="2479982"/>
            <a:ext cx="0" cy="1238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91CC92B-C5B3-4844-9005-E78E2BA53D23}"/>
              </a:ext>
            </a:extLst>
          </p:cNvPr>
          <p:cNvCxnSpPr>
            <a:cxnSpLocks/>
            <a:endCxn id="134" idx="0"/>
          </p:cNvCxnSpPr>
          <p:nvPr/>
        </p:nvCxnSpPr>
        <p:spPr>
          <a:xfrm>
            <a:off x="7365268" y="4002038"/>
            <a:ext cx="8086" cy="1550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68EFDBA-E959-440B-95EF-F5224CA45977}"/>
              </a:ext>
            </a:extLst>
          </p:cNvPr>
          <p:cNvCxnSpPr/>
          <p:nvPr/>
        </p:nvCxnSpPr>
        <p:spPr>
          <a:xfrm flipH="1">
            <a:off x="7179285" y="3437015"/>
            <a:ext cx="185983" cy="25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9E4D5D0-77B0-4899-8F3F-2493EEABF605}"/>
              </a:ext>
            </a:extLst>
          </p:cNvPr>
          <p:cNvCxnSpPr>
            <a:cxnSpLocks/>
          </p:cNvCxnSpPr>
          <p:nvPr/>
        </p:nvCxnSpPr>
        <p:spPr>
          <a:xfrm flipH="1" flipV="1">
            <a:off x="7365268" y="3437015"/>
            <a:ext cx="185982" cy="248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C9B09BB-4850-4F20-8ACC-0A59D1EC97E1}"/>
              </a:ext>
            </a:extLst>
          </p:cNvPr>
          <p:cNvCxnSpPr>
            <a:cxnSpLocks/>
          </p:cNvCxnSpPr>
          <p:nvPr/>
        </p:nvCxnSpPr>
        <p:spPr>
          <a:xfrm>
            <a:off x="7171195" y="2554616"/>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296D18F-B2EB-48ED-B728-350A0251644D}"/>
              </a:ext>
            </a:extLst>
          </p:cNvPr>
          <p:cNvCxnSpPr/>
          <p:nvPr/>
        </p:nvCxnSpPr>
        <p:spPr>
          <a:xfrm>
            <a:off x="7179285" y="2612664"/>
            <a:ext cx="371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FCE8072-F9B9-4B05-8F4F-096B7B8DE925}"/>
              </a:ext>
            </a:extLst>
          </p:cNvPr>
          <p:cNvCxnSpPr>
            <a:cxnSpLocks/>
          </p:cNvCxnSpPr>
          <p:nvPr/>
        </p:nvCxnSpPr>
        <p:spPr>
          <a:xfrm>
            <a:off x="7179282" y="5461533"/>
            <a:ext cx="3800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548506C-623C-4978-B4D4-8A0F28D02F40}"/>
              </a:ext>
            </a:extLst>
          </p:cNvPr>
          <p:cNvCxnSpPr/>
          <p:nvPr/>
        </p:nvCxnSpPr>
        <p:spPr>
          <a:xfrm>
            <a:off x="7187371" y="5395193"/>
            <a:ext cx="37196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AE628EF8-EF92-419B-A498-F6320A622DE7}"/>
              </a:ext>
            </a:extLst>
          </p:cNvPr>
          <p:cNvGrpSpPr/>
          <p:nvPr/>
        </p:nvGrpSpPr>
        <p:grpSpPr>
          <a:xfrm rot="10800000">
            <a:off x="7179284" y="4019221"/>
            <a:ext cx="371965" cy="257072"/>
            <a:chOff x="5410199" y="3638552"/>
            <a:chExt cx="438150" cy="295276"/>
          </a:xfrm>
        </p:grpSpPr>
        <p:cxnSp>
          <p:nvCxnSpPr>
            <p:cNvPr id="144" name="Straight Connector 143">
              <a:extLst>
                <a:ext uri="{FF2B5EF4-FFF2-40B4-BE49-F238E27FC236}">
                  <a16:creationId xmlns:a16="http://schemas.microsoft.com/office/drawing/2014/main" id="{673FCBD4-266C-4B1A-BC5C-87D92A41C9F2}"/>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D366D13-B2E4-40E3-84F0-E89BD0CA5AFE}"/>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0107CAA7-8002-41AC-BE96-A9A97F503514}"/>
              </a:ext>
            </a:extLst>
          </p:cNvPr>
          <p:cNvSpPr/>
          <p:nvPr/>
        </p:nvSpPr>
        <p:spPr>
          <a:xfrm>
            <a:off x="9850423" y="3541434"/>
            <a:ext cx="1698099" cy="605360"/>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Channel</a:t>
            </a:r>
          </a:p>
        </p:txBody>
      </p:sp>
      <p:sp>
        <p:nvSpPr>
          <p:cNvPr id="147" name="Rectangle 146">
            <a:extLst>
              <a:ext uri="{FF2B5EF4-FFF2-40B4-BE49-F238E27FC236}">
                <a16:creationId xmlns:a16="http://schemas.microsoft.com/office/drawing/2014/main" id="{CC8AC8A2-27B8-4370-8D9C-7276275B2288}"/>
              </a:ext>
            </a:extLst>
          </p:cNvPr>
          <p:cNvSpPr/>
          <p:nvPr/>
        </p:nvSpPr>
        <p:spPr>
          <a:xfrm>
            <a:off x="9510803" y="5112883"/>
            <a:ext cx="1043118" cy="605360"/>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Online</a:t>
            </a:r>
          </a:p>
        </p:txBody>
      </p:sp>
      <p:sp>
        <p:nvSpPr>
          <p:cNvPr id="148" name="Rectangle 147">
            <a:extLst>
              <a:ext uri="{FF2B5EF4-FFF2-40B4-BE49-F238E27FC236}">
                <a16:creationId xmlns:a16="http://schemas.microsoft.com/office/drawing/2014/main" id="{E683CB24-7603-4535-B0CF-7CE4F377318C}"/>
              </a:ext>
            </a:extLst>
          </p:cNvPr>
          <p:cNvSpPr/>
          <p:nvPr/>
        </p:nvSpPr>
        <p:spPr>
          <a:xfrm>
            <a:off x="11026963" y="5108736"/>
            <a:ext cx="1043118" cy="605360"/>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Offline</a:t>
            </a:r>
          </a:p>
        </p:txBody>
      </p:sp>
      <p:sp>
        <p:nvSpPr>
          <p:cNvPr id="149" name="Oval 148">
            <a:extLst>
              <a:ext uri="{FF2B5EF4-FFF2-40B4-BE49-F238E27FC236}">
                <a16:creationId xmlns:a16="http://schemas.microsoft.com/office/drawing/2014/main" id="{9DBF8038-5426-4D24-AEB5-A593B3C024BC}"/>
              </a:ext>
            </a:extLst>
          </p:cNvPr>
          <p:cNvSpPr/>
          <p:nvPr/>
        </p:nvSpPr>
        <p:spPr>
          <a:xfrm>
            <a:off x="10525621" y="4618246"/>
            <a:ext cx="347703" cy="306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D</a:t>
            </a:r>
          </a:p>
        </p:txBody>
      </p:sp>
      <p:cxnSp>
        <p:nvCxnSpPr>
          <p:cNvPr id="150" name="Straight Connector 149">
            <a:extLst>
              <a:ext uri="{FF2B5EF4-FFF2-40B4-BE49-F238E27FC236}">
                <a16:creationId xmlns:a16="http://schemas.microsoft.com/office/drawing/2014/main" id="{DCE47047-9C0A-4395-81B0-AE3D9A640C9A}"/>
              </a:ext>
            </a:extLst>
          </p:cNvPr>
          <p:cNvCxnSpPr>
            <a:cxnSpLocks/>
            <a:stCxn id="149" idx="0"/>
            <a:endCxn id="146" idx="2"/>
          </p:cNvCxnSpPr>
          <p:nvPr/>
        </p:nvCxnSpPr>
        <p:spPr>
          <a:xfrm flipV="1">
            <a:off x="10699473" y="4146794"/>
            <a:ext cx="0" cy="471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21D389E-1118-4ACE-BDDD-E5DED6ECCDE5}"/>
              </a:ext>
            </a:extLst>
          </p:cNvPr>
          <p:cNvCxnSpPr>
            <a:cxnSpLocks/>
          </p:cNvCxnSpPr>
          <p:nvPr/>
        </p:nvCxnSpPr>
        <p:spPr>
          <a:xfrm flipV="1">
            <a:off x="10747850" y="4155087"/>
            <a:ext cx="0" cy="471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D85A24C-2715-4B9E-922F-63ADFD782FCE}"/>
              </a:ext>
            </a:extLst>
          </p:cNvPr>
          <p:cNvCxnSpPr>
            <a:stCxn id="147" idx="0"/>
            <a:endCxn id="149" idx="2"/>
          </p:cNvCxnSpPr>
          <p:nvPr/>
        </p:nvCxnSpPr>
        <p:spPr>
          <a:xfrm flipV="1">
            <a:off x="10032363" y="4771659"/>
            <a:ext cx="493258" cy="34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40984A0-78FE-431C-9FB6-69CFFDD702C8}"/>
              </a:ext>
            </a:extLst>
          </p:cNvPr>
          <p:cNvCxnSpPr>
            <a:cxnSpLocks/>
            <a:stCxn id="148" idx="0"/>
            <a:endCxn id="149" idx="6"/>
          </p:cNvCxnSpPr>
          <p:nvPr/>
        </p:nvCxnSpPr>
        <p:spPr>
          <a:xfrm flipH="1" flipV="1">
            <a:off x="10873324" y="4771659"/>
            <a:ext cx="675199" cy="337076"/>
          </a:xfrm>
          <a:prstGeom prst="line">
            <a:avLst/>
          </a:prstGeom>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EDED9DD-A95B-4BDE-8C1F-CFCD005DA557}"/>
              </a:ext>
            </a:extLst>
          </p:cNvPr>
          <p:cNvSpPr/>
          <p:nvPr/>
        </p:nvSpPr>
        <p:spPr>
          <a:xfrm>
            <a:off x="3237338" y="3675541"/>
            <a:ext cx="1698099" cy="358372"/>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Item</a:t>
            </a:r>
          </a:p>
        </p:txBody>
      </p:sp>
      <p:sp>
        <p:nvSpPr>
          <p:cNvPr id="155" name="Rectangle 154">
            <a:extLst>
              <a:ext uri="{FF2B5EF4-FFF2-40B4-BE49-F238E27FC236}">
                <a16:creationId xmlns:a16="http://schemas.microsoft.com/office/drawing/2014/main" id="{3A54BB3B-3557-4911-B66A-546A5FFCB4C6}"/>
              </a:ext>
            </a:extLst>
          </p:cNvPr>
          <p:cNvSpPr/>
          <p:nvPr/>
        </p:nvSpPr>
        <p:spPr>
          <a:xfrm>
            <a:off x="3237338" y="1538511"/>
            <a:ext cx="1698099" cy="269771"/>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Vendor</a:t>
            </a:r>
          </a:p>
        </p:txBody>
      </p:sp>
      <p:sp>
        <p:nvSpPr>
          <p:cNvPr id="156" name="Rectangle 155">
            <a:extLst>
              <a:ext uri="{FF2B5EF4-FFF2-40B4-BE49-F238E27FC236}">
                <a16:creationId xmlns:a16="http://schemas.microsoft.com/office/drawing/2014/main" id="{DFA47F29-2FD3-4801-9DE4-4C76CE0128CD}"/>
              </a:ext>
            </a:extLst>
          </p:cNvPr>
          <p:cNvSpPr/>
          <p:nvPr/>
        </p:nvSpPr>
        <p:spPr>
          <a:xfrm>
            <a:off x="3246770" y="5714095"/>
            <a:ext cx="1698099" cy="605360"/>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Item Category</a:t>
            </a:r>
          </a:p>
        </p:txBody>
      </p:sp>
      <p:cxnSp>
        <p:nvCxnSpPr>
          <p:cNvPr id="157" name="Straight Connector 156">
            <a:extLst>
              <a:ext uri="{FF2B5EF4-FFF2-40B4-BE49-F238E27FC236}">
                <a16:creationId xmlns:a16="http://schemas.microsoft.com/office/drawing/2014/main" id="{C235A0D6-DE30-45B2-A116-EBA46BB05D03}"/>
              </a:ext>
            </a:extLst>
          </p:cNvPr>
          <p:cNvCxnSpPr>
            <a:cxnSpLocks/>
            <a:stCxn id="161" idx="2"/>
            <a:endCxn id="154" idx="0"/>
          </p:cNvCxnSpPr>
          <p:nvPr/>
        </p:nvCxnSpPr>
        <p:spPr>
          <a:xfrm>
            <a:off x="4086388" y="2956809"/>
            <a:ext cx="0" cy="718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9FE12A4-391D-4147-8490-9708BCB6BA5C}"/>
              </a:ext>
            </a:extLst>
          </p:cNvPr>
          <p:cNvCxnSpPr>
            <a:cxnSpLocks/>
            <a:stCxn id="154" idx="2"/>
            <a:endCxn id="156" idx="0"/>
          </p:cNvCxnSpPr>
          <p:nvPr/>
        </p:nvCxnSpPr>
        <p:spPr>
          <a:xfrm>
            <a:off x="4086388" y="4033913"/>
            <a:ext cx="9432" cy="1680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7472A01-FC61-493D-9323-CB5A0DB63F03}"/>
              </a:ext>
            </a:extLst>
          </p:cNvPr>
          <p:cNvCxnSpPr>
            <a:cxnSpLocks/>
            <a:stCxn id="154" idx="3"/>
            <a:endCxn id="133" idx="1"/>
          </p:cNvCxnSpPr>
          <p:nvPr/>
        </p:nvCxnSpPr>
        <p:spPr>
          <a:xfrm>
            <a:off x="4935437" y="3854727"/>
            <a:ext cx="1580781" cy="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00DC80D-F25A-47AC-B6CC-A1E136FC81CF}"/>
              </a:ext>
            </a:extLst>
          </p:cNvPr>
          <p:cNvCxnSpPr>
            <a:cxnSpLocks/>
            <a:endCxn id="146" idx="1"/>
          </p:cNvCxnSpPr>
          <p:nvPr/>
        </p:nvCxnSpPr>
        <p:spPr>
          <a:xfrm flipV="1">
            <a:off x="8214317" y="3844115"/>
            <a:ext cx="1636105" cy="12440"/>
          </a:xfrm>
          <a:prstGeom prst="line">
            <a:avLst/>
          </a:prstGeom>
        </p:spPr>
        <p:style>
          <a:lnRef idx="1">
            <a:schemeClr val="accent1"/>
          </a:lnRef>
          <a:fillRef idx="0">
            <a:schemeClr val="accent1"/>
          </a:fillRef>
          <a:effectRef idx="0">
            <a:schemeClr val="accent1"/>
          </a:effectRef>
          <a:fontRef idx="minor">
            <a:schemeClr val="tx1"/>
          </a:fontRef>
        </p:style>
      </p:cxnSp>
      <p:sp>
        <p:nvSpPr>
          <p:cNvPr id="162" name="Diamond 161">
            <a:extLst>
              <a:ext uri="{FF2B5EF4-FFF2-40B4-BE49-F238E27FC236}">
                <a16:creationId xmlns:a16="http://schemas.microsoft.com/office/drawing/2014/main" id="{EE83548F-7208-48B4-890C-6EFA172A7F38}"/>
              </a:ext>
            </a:extLst>
          </p:cNvPr>
          <p:cNvSpPr/>
          <p:nvPr/>
        </p:nvSpPr>
        <p:spPr>
          <a:xfrm>
            <a:off x="3252839" y="2348686"/>
            <a:ext cx="1667096" cy="602595"/>
          </a:xfrm>
          <a:prstGeom prst="diamond">
            <a:avLst/>
          </a:prstGeom>
          <a:solidFill>
            <a:srgbClr val="7030A0">
              <a:alpha val="2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endParaRPr>
          </a:p>
        </p:txBody>
      </p:sp>
      <p:cxnSp>
        <p:nvCxnSpPr>
          <p:cNvPr id="163" name="Straight Connector 162">
            <a:extLst>
              <a:ext uri="{FF2B5EF4-FFF2-40B4-BE49-F238E27FC236}">
                <a16:creationId xmlns:a16="http://schemas.microsoft.com/office/drawing/2014/main" id="{920C0943-7179-494D-B461-92829BC4C8C9}"/>
              </a:ext>
            </a:extLst>
          </p:cNvPr>
          <p:cNvCxnSpPr>
            <a:cxnSpLocks/>
            <a:stCxn id="155" idx="2"/>
            <a:endCxn id="162" idx="0"/>
          </p:cNvCxnSpPr>
          <p:nvPr/>
        </p:nvCxnSpPr>
        <p:spPr>
          <a:xfrm>
            <a:off x="4086388" y="1808282"/>
            <a:ext cx="0" cy="540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949E9CC-D78B-4AB9-B82F-1B90D1041D4D}"/>
              </a:ext>
            </a:extLst>
          </p:cNvPr>
          <p:cNvCxnSpPr/>
          <p:nvPr/>
        </p:nvCxnSpPr>
        <p:spPr>
          <a:xfrm>
            <a:off x="7179283" y="3437015"/>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FDFD051-5541-48E7-9648-DC807013475F}"/>
              </a:ext>
            </a:extLst>
          </p:cNvPr>
          <p:cNvCxnSpPr/>
          <p:nvPr/>
        </p:nvCxnSpPr>
        <p:spPr>
          <a:xfrm>
            <a:off x="7171195" y="4276292"/>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443718B-D92F-4371-BFC3-8FC6CBF3376B}"/>
              </a:ext>
            </a:extLst>
          </p:cNvPr>
          <p:cNvCxnSpPr/>
          <p:nvPr/>
        </p:nvCxnSpPr>
        <p:spPr>
          <a:xfrm flipH="1">
            <a:off x="3895015" y="2090697"/>
            <a:ext cx="185983" cy="25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33B080E-3BD0-45C1-95B1-F038B851D7DB}"/>
              </a:ext>
            </a:extLst>
          </p:cNvPr>
          <p:cNvCxnSpPr>
            <a:cxnSpLocks/>
          </p:cNvCxnSpPr>
          <p:nvPr/>
        </p:nvCxnSpPr>
        <p:spPr>
          <a:xfrm flipH="1" flipV="1">
            <a:off x="4080996" y="2082768"/>
            <a:ext cx="185985" cy="268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1D9026E-C3AD-47F4-927A-F10FCEE89C1D}"/>
              </a:ext>
            </a:extLst>
          </p:cNvPr>
          <p:cNvCxnSpPr/>
          <p:nvPr/>
        </p:nvCxnSpPr>
        <p:spPr>
          <a:xfrm>
            <a:off x="3895014" y="2076410"/>
            <a:ext cx="37196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FF5AC9E1-4EBD-44DE-8CA5-E41336215A46}"/>
              </a:ext>
            </a:extLst>
          </p:cNvPr>
          <p:cNvGrpSpPr/>
          <p:nvPr/>
        </p:nvGrpSpPr>
        <p:grpSpPr>
          <a:xfrm rot="10800000">
            <a:off x="3895014" y="2959574"/>
            <a:ext cx="371965" cy="225280"/>
            <a:chOff x="5410199" y="3638552"/>
            <a:chExt cx="438150" cy="295276"/>
          </a:xfrm>
        </p:grpSpPr>
        <p:cxnSp>
          <p:nvCxnSpPr>
            <p:cNvPr id="170" name="Straight Connector 169">
              <a:extLst>
                <a:ext uri="{FF2B5EF4-FFF2-40B4-BE49-F238E27FC236}">
                  <a16:creationId xmlns:a16="http://schemas.microsoft.com/office/drawing/2014/main" id="{22827C65-13D2-43BC-A7FD-245868F556A1}"/>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AB55086-3DEF-4C26-A164-2F7E22131B66}"/>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72" name="Straight Connector 171">
            <a:extLst>
              <a:ext uri="{FF2B5EF4-FFF2-40B4-BE49-F238E27FC236}">
                <a16:creationId xmlns:a16="http://schemas.microsoft.com/office/drawing/2014/main" id="{759EB1E7-AAF7-477E-9798-7FA6741A78F8}"/>
              </a:ext>
            </a:extLst>
          </p:cNvPr>
          <p:cNvCxnSpPr/>
          <p:nvPr/>
        </p:nvCxnSpPr>
        <p:spPr>
          <a:xfrm>
            <a:off x="3886927" y="3184854"/>
            <a:ext cx="371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0F6610A-B168-457A-9215-1A24102F4BFC}"/>
              </a:ext>
            </a:extLst>
          </p:cNvPr>
          <p:cNvCxnSpPr>
            <a:cxnSpLocks/>
          </p:cNvCxnSpPr>
          <p:nvPr/>
        </p:nvCxnSpPr>
        <p:spPr>
          <a:xfrm>
            <a:off x="3905797" y="1874623"/>
            <a:ext cx="353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8DB45C0-61C9-4D80-96D8-CA9060F3DF71}"/>
              </a:ext>
            </a:extLst>
          </p:cNvPr>
          <p:cNvCxnSpPr/>
          <p:nvPr/>
        </p:nvCxnSpPr>
        <p:spPr>
          <a:xfrm>
            <a:off x="3905797" y="1927143"/>
            <a:ext cx="37196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5848F384-1D1D-46D5-B6A7-99E2974A6FD1}"/>
              </a:ext>
            </a:extLst>
          </p:cNvPr>
          <p:cNvGrpSpPr/>
          <p:nvPr/>
        </p:nvGrpSpPr>
        <p:grpSpPr>
          <a:xfrm rot="10800000">
            <a:off x="3909837" y="4044095"/>
            <a:ext cx="371965" cy="257072"/>
            <a:chOff x="5410199" y="3638552"/>
            <a:chExt cx="438150" cy="295276"/>
          </a:xfrm>
        </p:grpSpPr>
        <p:cxnSp>
          <p:nvCxnSpPr>
            <p:cNvPr id="176" name="Straight Connector 175">
              <a:extLst>
                <a:ext uri="{FF2B5EF4-FFF2-40B4-BE49-F238E27FC236}">
                  <a16:creationId xmlns:a16="http://schemas.microsoft.com/office/drawing/2014/main" id="{96A9E07D-3BDF-408A-B1DE-5BE35BD5B540}"/>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2DD9D9-52B5-4FE6-A6DB-BD0C3338CDE8}"/>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8" name="Oval 177">
            <a:extLst>
              <a:ext uri="{FF2B5EF4-FFF2-40B4-BE49-F238E27FC236}">
                <a16:creationId xmlns:a16="http://schemas.microsoft.com/office/drawing/2014/main" id="{94DE3B08-53A7-4E69-A32E-90B3285BCB8D}"/>
              </a:ext>
            </a:extLst>
          </p:cNvPr>
          <p:cNvSpPr/>
          <p:nvPr/>
        </p:nvSpPr>
        <p:spPr>
          <a:xfrm>
            <a:off x="4028152" y="4301167"/>
            <a:ext cx="124128" cy="123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179" name="Straight Connector 178">
            <a:extLst>
              <a:ext uri="{FF2B5EF4-FFF2-40B4-BE49-F238E27FC236}">
                <a16:creationId xmlns:a16="http://schemas.microsoft.com/office/drawing/2014/main" id="{EEA6F2CB-96D8-4AB3-8D51-42B3D90D030B}"/>
              </a:ext>
            </a:extLst>
          </p:cNvPr>
          <p:cNvCxnSpPr>
            <a:cxnSpLocks/>
          </p:cNvCxnSpPr>
          <p:nvPr/>
        </p:nvCxnSpPr>
        <p:spPr>
          <a:xfrm>
            <a:off x="3915229" y="5657889"/>
            <a:ext cx="347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9AFBE3D-4F27-456B-AA5C-D05DB96D8D81}"/>
              </a:ext>
            </a:extLst>
          </p:cNvPr>
          <p:cNvCxnSpPr/>
          <p:nvPr/>
        </p:nvCxnSpPr>
        <p:spPr>
          <a:xfrm>
            <a:off x="3915229" y="5591549"/>
            <a:ext cx="371965" cy="0"/>
          </a:xfrm>
          <a:prstGeom prst="line">
            <a:avLst/>
          </a:prstGeom>
        </p:spPr>
        <p:style>
          <a:lnRef idx="1">
            <a:schemeClr val="accent1"/>
          </a:lnRef>
          <a:fillRef idx="0">
            <a:schemeClr val="accent1"/>
          </a:fillRef>
          <a:effectRef idx="0">
            <a:schemeClr val="accent1"/>
          </a:effectRef>
          <a:fontRef idx="minor">
            <a:schemeClr val="tx1"/>
          </a:fontRef>
        </p:style>
      </p:cxnSp>
      <p:sp>
        <p:nvSpPr>
          <p:cNvPr id="181" name="Diamond 180">
            <a:extLst>
              <a:ext uri="{FF2B5EF4-FFF2-40B4-BE49-F238E27FC236}">
                <a16:creationId xmlns:a16="http://schemas.microsoft.com/office/drawing/2014/main" id="{F98E92E2-F31C-4431-966E-65D41D8ACA29}"/>
              </a:ext>
            </a:extLst>
          </p:cNvPr>
          <p:cNvSpPr/>
          <p:nvPr/>
        </p:nvSpPr>
        <p:spPr>
          <a:xfrm>
            <a:off x="8604610" y="3625191"/>
            <a:ext cx="906192" cy="446969"/>
          </a:xfrm>
          <a:prstGeom prst="diamond">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2">
                    <a:lumMod val="25000"/>
                  </a:schemeClr>
                </a:solidFill>
              </a:rPr>
              <a:t>From</a:t>
            </a:r>
          </a:p>
        </p:txBody>
      </p:sp>
      <p:sp>
        <p:nvSpPr>
          <p:cNvPr id="182" name="Diamond 181">
            <a:extLst>
              <a:ext uri="{FF2B5EF4-FFF2-40B4-BE49-F238E27FC236}">
                <a16:creationId xmlns:a16="http://schemas.microsoft.com/office/drawing/2014/main" id="{4A9C80DF-498D-41FB-B929-532A7F5EFFAF}"/>
              </a:ext>
            </a:extLst>
          </p:cNvPr>
          <p:cNvSpPr/>
          <p:nvPr/>
        </p:nvSpPr>
        <p:spPr>
          <a:xfrm>
            <a:off x="5361311" y="3638600"/>
            <a:ext cx="906192" cy="446969"/>
          </a:xfrm>
          <a:prstGeom prst="diamond">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2">
                    <a:lumMod val="25000"/>
                  </a:schemeClr>
                </a:solidFill>
              </a:rPr>
              <a:t>has</a:t>
            </a:r>
          </a:p>
        </p:txBody>
      </p:sp>
      <p:sp>
        <p:nvSpPr>
          <p:cNvPr id="183" name="Diamond 182">
            <a:extLst>
              <a:ext uri="{FF2B5EF4-FFF2-40B4-BE49-F238E27FC236}">
                <a16:creationId xmlns:a16="http://schemas.microsoft.com/office/drawing/2014/main" id="{AB3CE8DB-47CB-41BB-B9AD-0A239B32C457}"/>
              </a:ext>
            </a:extLst>
          </p:cNvPr>
          <p:cNvSpPr/>
          <p:nvPr/>
        </p:nvSpPr>
        <p:spPr>
          <a:xfrm>
            <a:off x="3644207" y="4762704"/>
            <a:ext cx="906192" cy="446969"/>
          </a:xfrm>
          <a:prstGeom prst="diamond">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2">
                    <a:lumMod val="25000"/>
                  </a:schemeClr>
                </a:solidFill>
              </a:rPr>
              <a:t>has</a:t>
            </a:r>
          </a:p>
        </p:txBody>
      </p:sp>
      <p:sp>
        <p:nvSpPr>
          <p:cNvPr id="184" name="Diamond 183">
            <a:extLst>
              <a:ext uri="{FF2B5EF4-FFF2-40B4-BE49-F238E27FC236}">
                <a16:creationId xmlns:a16="http://schemas.microsoft.com/office/drawing/2014/main" id="{8C406092-D866-4F74-BF5E-9AD515164815}"/>
              </a:ext>
            </a:extLst>
          </p:cNvPr>
          <p:cNvSpPr/>
          <p:nvPr/>
        </p:nvSpPr>
        <p:spPr>
          <a:xfrm>
            <a:off x="6920257" y="4789541"/>
            <a:ext cx="906192" cy="446969"/>
          </a:xfrm>
          <a:prstGeom prst="diamond">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2">
                    <a:lumMod val="25000"/>
                  </a:schemeClr>
                </a:solidFill>
              </a:rPr>
              <a:t>bills</a:t>
            </a:r>
          </a:p>
        </p:txBody>
      </p:sp>
      <p:sp>
        <p:nvSpPr>
          <p:cNvPr id="185" name="Diamond 184">
            <a:extLst>
              <a:ext uri="{FF2B5EF4-FFF2-40B4-BE49-F238E27FC236}">
                <a16:creationId xmlns:a16="http://schemas.microsoft.com/office/drawing/2014/main" id="{7875C730-6276-40C3-BDA0-B9777E4BAA18}"/>
              </a:ext>
            </a:extLst>
          </p:cNvPr>
          <p:cNvSpPr/>
          <p:nvPr/>
        </p:nvSpPr>
        <p:spPr>
          <a:xfrm>
            <a:off x="6920796" y="2746592"/>
            <a:ext cx="906192" cy="446969"/>
          </a:xfrm>
          <a:prstGeom prst="diamond">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2">
                    <a:lumMod val="25000"/>
                  </a:schemeClr>
                </a:solidFill>
              </a:rPr>
              <a:t>places</a:t>
            </a:r>
          </a:p>
        </p:txBody>
      </p:sp>
      <p:sp>
        <p:nvSpPr>
          <p:cNvPr id="186" name="Rectangle 185">
            <a:extLst>
              <a:ext uri="{FF2B5EF4-FFF2-40B4-BE49-F238E27FC236}">
                <a16:creationId xmlns:a16="http://schemas.microsoft.com/office/drawing/2014/main" id="{06A83153-A451-417B-B9F9-52FD48657598}"/>
              </a:ext>
            </a:extLst>
          </p:cNvPr>
          <p:cNvSpPr/>
          <p:nvPr/>
        </p:nvSpPr>
        <p:spPr>
          <a:xfrm>
            <a:off x="105752" y="3690256"/>
            <a:ext cx="1180852" cy="343657"/>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Promotion</a:t>
            </a:r>
          </a:p>
        </p:txBody>
      </p:sp>
      <p:cxnSp>
        <p:nvCxnSpPr>
          <p:cNvPr id="187" name="Straight Connector 186">
            <a:extLst>
              <a:ext uri="{FF2B5EF4-FFF2-40B4-BE49-F238E27FC236}">
                <a16:creationId xmlns:a16="http://schemas.microsoft.com/office/drawing/2014/main" id="{3EAF1B8F-0BC8-4904-B153-E4D31737E88F}"/>
              </a:ext>
            </a:extLst>
          </p:cNvPr>
          <p:cNvCxnSpPr>
            <a:cxnSpLocks/>
            <a:stCxn id="186" idx="3"/>
            <a:endCxn id="188" idx="1"/>
          </p:cNvCxnSpPr>
          <p:nvPr/>
        </p:nvCxnSpPr>
        <p:spPr>
          <a:xfrm>
            <a:off x="1286604" y="3862085"/>
            <a:ext cx="527863" cy="11905"/>
          </a:xfrm>
          <a:prstGeom prst="line">
            <a:avLst/>
          </a:prstGeom>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5B173E2E-F5CD-43EA-8583-B2039318C44B}"/>
              </a:ext>
            </a:extLst>
          </p:cNvPr>
          <p:cNvGrpSpPr/>
          <p:nvPr/>
        </p:nvGrpSpPr>
        <p:grpSpPr>
          <a:xfrm rot="10800000">
            <a:off x="1641153" y="3732463"/>
            <a:ext cx="185983" cy="289003"/>
            <a:chOff x="1287237" y="2514076"/>
            <a:chExt cx="288353" cy="373628"/>
          </a:xfrm>
        </p:grpSpPr>
        <p:grpSp>
          <p:nvGrpSpPr>
            <p:cNvPr id="190" name="Group 189">
              <a:extLst>
                <a:ext uri="{FF2B5EF4-FFF2-40B4-BE49-F238E27FC236}">
                  <a16:creationId xmlns:a16="http://schemas.microsoft.com/office/drawing/2014/main" id="{DF7F9AE5-08BA-4A3C-987B-24F3D1CC1550}"/>
                </a:ext>
              </a:extLst>
            </p:cNvPr>
            <p:cNvGrpSpPr/>
            <p:nvPr/>
          </p:nvGrpSpPr>
          <p:grpSpPr>
            <a:xfrm rot="5400000">
              <a:off x="1244600" y="2556713"/>
              <a:ext cx="373627" cy="288353"/>
              <a:chOff x="5410199" y="3638552"/>
              <a:chExt cx="438150" cy="295276"/>
            </a:xfrm>
          </p:grpSpPr>
          <p:cxnSp>
            <p:nvCxnSpPr>
              <p:cNvPr id="192" name="Straight Connector 191">
                <a:extLst>
                  <a:ext uri="{FF2B5EF4-FFF2-40B4-BE49-F238E27FC236}">
                    <a16:creationId xmlns:a16="http://schemas.microsoft.com/office/drawing/2014/main" id="{D4732F0E-08A8-4A85-9212-86DEDD2FCD06}"/>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089955C-7B50-484F-9499-BEA376C67F8B}"/>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1" name="Straight Connector 190">
              <a:extLst>
                <a:ext uri="{FF2B5EF4-FFF2-40B4-BE49-F238E27FC236}">
                  <a16:creationId xmlns:a16="http://schemas.microsoft.com/office/drawing/2014/main" id="{CE0660D7-DE72-46B4-A90D-F70B63DA18D1}"/>
                </a:ext>
              </a:extLst>
            </p:cNvPr>
            <p:cNvCxnSpPr>
              <a:cxnSpLocks/>
            </p:cNvCxnSpPr>
            <p:nvPr/>
          </p:nvCxnSpPr>
          <p:spPr>
            <a:xfrm rot="16200000">
              <a:off x="1388776" y="2700890"/>
              <a:ext cx="37362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2850A181-D5AC-462B-A757-0C99AF9549A0}"/>
              </a:ext>
            </a:extLst>
          </p:cNvPr>
          <p:cNvGrpSpPr/>
          <p:nvPr/>
        </p:nvGrpSpPr>
        <p:grpSpPr>
          <a:xfrm rot="5400000">
            <a:off x="2678307" y="3783976"/>
            <a:ext cx="289010" cy="185985"/>
            <a:chOff x="5410199" y="3638549"/>
            <a:chExt cx="438162" cy="295279"/>
          </a:xfrm>
        </p:grpSpPr>
        <p:cxnSp>
          <p:nvCxnSpPr>
            <p:cNvPr id="195" name="Straight Connector 194">
              <a:extLst>
                <a:ext uri="{FF2B5EF4-FFF2-40B4-BE49-F238E27FC236}">
                  <a16:creationId xmlns:a16="http://schemas.microsoft.com/office/drawing/2014/main" id="{303C585C-B07F-4D57-9A7F-8D26D0E34FCA}"/>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D95D3F9-611A-42AD-A5D8-D2B60B3B98B4}"/>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7" name="Straight Connector 196">
            <a:extLst>
              <a:ext uri="{FF2B5EF4-FFF2-40B4-BE49-F238E27FC236}">
                <a16:creationId xmlns:a16="http://schemas.microsoft.com/office/drawing/2014/main" id="{35765782-8D58-4AB9-8529-B8CF4663B78B}"/>
              </a:ext>
            </a:extLst>
          </p:cNvPr>
          <p:cNvCxnSpPr>
            <a:cxnSpLocks/>
          </p:cNvCxnSpPr>
          <p:nvPr/>
        </p:nvCxnSpPr>
        <p:spPr>
          <a:xfrm rot="16200000">
            <a:off x="2787568" y="3876966"/>
            <a:ext cx="2890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4E07AAB-1B8C-4B59-A783-29F0F0FBDE3E}"/>
              </a:ext>
            </a:extLst>
          </p:cNvPr>
          <p:cNvCxnSpPr>
            <a:cxnSpLocks/>
          </p:cNvCxnSpPr>
          <p:nvPr/>
        </p:nvCxnSpPr>
        <p:spPr>
          <a:xfrm>
            <a:off x="3138719" y="3714346"/>
            <a:ext cx="0" cy="33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18D5F88-50FA-428B-98B8-3FAEDA23FE0A}"/>
              </a:ext>
            </a:extLst>
          </p:cNvPr>
          <p:cNvCxnSpPr>
            <a:cxnSpLocks/>
          </p:cNvCxnSpPr>
          <p:nvPr/>
        </p:nvCxnSpPr>
        <p:spPr>
          <a:xfrm>
            <a:off x="3179178" y="3706581"/>
            <a:ext cx="0" cy="33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5803735-1095-414E-B8C3-04FEEF3E8504}"/>
              </a:ext>
            </a:extLst>
          </p:cNvPr>
          <p:cNvCxnSpPr>
            <a:cxnSpLocks/>
          </p:cNvCxnSpPr>
          <p:nvPr/>
        </p:nvCxnSpPr>
        <p:spPr>
          <a:xfrm>
            <a:off x="1368630" y="3714346"/>
            <a:ext cx="0" cy="33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529B515-8C7D-464E-9B35-A1BCFE875E55}"/>
              </a:ext>
            </a:extLst>
          </p:cNvPr>
          <p:cNvCxnSpPr>
            <a:cxnSpLocks/>
          </p:cNvCxnSpPr>
          <p:nvPr/>
        </p:nvCxnSpPr>
        <p:spPr>
          <a:xfrm>
            <a:off x="1409089" y="3706581"/>
            <a:ext cx="0" cy="339698"/>
          </a:xfrm>
          <a:prstGeom prst="line">
            <a:avLst/>
          </a:prstGeom>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BF05AC3E-02B1-4591-B5C9-61F22C4E0A25}"/>
              </a:ext>
            </a:extLst>
          </p:cNvPr>
          <p:cNvSpPr/>
          <p:nvPr/>
        </p:nvSpPr>
        <p:spPr>
          <a:xfrm>
            <a:off x="1790055" y="1217398"/>
            <a:ext cx="1217170" cy="310471"/>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Vendor ID</a:t>
            </a:r>
          </a:p>
        </p:txBody>
      </p:sp>
      <p:sp>
        <p:nvSpPr>
          <p:cNvPr id="204" name="Oval 203">
            <a:extLst>
              <a:ext uri="{FF2B5EF4-FFF2-40B4-BE49-F238E27FC236}">
                <a16:creationId xmlns:a16="http://schemas.microsoft.com/office/drawing/2014/main" id="{D10F2261-44EC-4BA8-8594-B849FD58131C}"/>
              </a:ext>
            </a:extLst>
          </p:cNvPr>
          <p:cNvSpPr/>
          <p:nvPr/>
        </p:nvSpPr>
        <p:spPr>
          <a:xfrm>
            <a:off x="2422677" y="4352834"/>
            <a:ext cx="1078938" cy="23715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Item ID</a:t>
            </a:r>
          </a:p>
        </p:txBody>
      </p:sp>
      <p:sp>
        <p:nvSpPr>
          <p:cNvPr id="205" name="Oval 204">
            <a:extLst>
              <a:ext uri="{FF2B5EF4-FFF2-40B4-BE49-F238E27FC236}">
                <a16:creationId xmlns:a16="http://schemas.microsoft.com/office/drawing/2014/main" id="{932A5A3B-200D-4E1F-976D-29596D684600}"/>
              </a:ext>
            </a:extLst>
          </p:cNvPr>
          <p:cNvSpPr/>
          <p:nvPr/>
        </p:nvSpPr>
        <p:spPr>
          <a:xfrm>
            <a:off x="2575853" y="6442000"/>
            <a:ext cx="1078939" cy="23715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u="sng">
                <a:solidFill>
                  <a:schemeClr val="tx1"/>
                </a:solidFill>
              </a:rPr>
              <a:t>Category ID</a:t>
            </a:r>
          </a:p>
        </p:txBody>
      </p:sp>
      <p:sp>
        <p:nvSpPr>
          <p:cNvPr id="206" name="Oval 205">
            <a:extLst>
              <a:ext uri="{FF2B5EF4-FFF2-40B4-BE49-F238E27FC236}">
                <a16:creationId xmlns:a16="http://schemas.microsoft.com/office/drawing/2014/main" id="{DF5331D6-2685-4DBF-B385-17B80C4E1F68}"/>
              </a:ext>
            </a:extLst>
          </p:cNvPr>
          <p:cNvSpPr/>
          <p:nvPr/>
        </p:nvSpPr>
        <p:spPr>
          <a:xfrm>
            <a:off x="6729481" y="6518969"/>
            <a:ext cx="943271" cy="27992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Employee ID</a:t>
            </a:r>
          </a:p>
        </p:txBody>
      </p:sp>
      <p:sp>
        <p:nvSpPr>
          <p:cNvPr id="207" name="Oval 206">
            <a:extLst>
              <a:ext uri="{FF2B5EF4-FFF2-40B4-BE49-F238E27FC236}">
                <a16:creationId xmlns:a16="http://schemas.microsoft.com/office/drawing/2014/main" id="{DEDA8754-AC30-4474-A389-2A8BAD2CEA81}"/>
              </a:ext>
            </a:extLst>
          </p:cNvPr>
          <p:cNvSpPr/>
          <p:nvPr/>
        </p:nvSpPr>
        <p:spPr>
          <a:xfrm>
            <a:off x="5479905" y="4284423"/>
            <a:ext cx="1598136" cy="32494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Order ID</a:t>
            </a:r>
          </a:p>
        </p:txBody>
      </p:sp>
      <p:sp>
        <p:nvSpPr>
          <p:cNvPr id="209" name="Oval 208">
            <a:extLst>
              <a:ext uri="{FF2B5EF4-FFF2-40B4-BE49-F238E27FC236}">
                <a16:creationId xmlns:a16="http://schemas.microsoft.com/office/drawing/2014/main" id="{EBD00550-FF38-4FFC-9B40-4D56C5D090EB}"/>
              </a:ext>
            </a:extLst>
          </p:cNvPr>
          <p:cNvSpPr/>
          <p:nvPr/>
        </p:nvSpPr>
        <p:spPr>
          <a:xfrm>
            <a:off x="10652476" y="3035665"/>
            <a:ext cx="977971" cy="32588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Channel ID</a:t>
            </a:r>
          </a:p>
        </p:txBody>
      </p:sp>
      <p:cxnSp>
        <p:nvCxnSpPr>
          <p:cNvPr id="210" name="Straight Connector 209">
            <a:extLst>
              <a:ext uri="{FF2B5EF4-FFF2-40B4-BE49-F238E27FC236}">
                <a16:creationId xmlns:a16="http://schemas.microsoft.com/office/drawing/2014/main" id="{3DC336B3-8C07-44E9-8BCD-D5D06E5106DE}"/>
              </a:ext>
            </a:extLst>
          </p:cNvPr>
          <p:cNvCxnSpPr>
            <a:cxnSpLocks/>
            <a:stCxn id="205" idx="7"/>
            <a:endCxn id="156" idx="2"/>
          </p:cNvCxnSpPr>
          <p:nvPr/>
        </p:nvCxnSpPr>
        <p:spPr>
          <a:xfrm flipV="1">
            <a:off x="3496785" y="6319454"/>
            <a:ext cx="599035" cy="157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47B9DF5-755F-4680-BD66-81C828B838A1}"/>
              </a:ext>
            </a:extLst>
          </p:cNvPr>
          <p:cNvCxnSpPr>
            <a:cxnSpLocks/>
            <a:stCxn id="204" idx="0"/>
            <a:endCxn id="154" idx="2"/>
          </p:cNvCxnSpPr>
          <p:nvPr/>
        </p:nvCxnSpPr>
        <p:spPr>
          <a:xfrm flipV="1">
            <a:off x="2962146" y="4033913"/>
            <a:ext cx="1124242" cy="318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3A0F63A-EB52-4CA1-810A-860399A0DD8D}"/>
              </a:ext>
            </a:extLst>
          </p:cNvPr>
          <p:cNvCxnSpPr>
            <a:cxnSpLocks/>
            <a:stCxn id="203" idx="6"/>
            <a:endCxn id="155" idx="1"/>
          </p:cNvCxnSpPr>
          <p:nvPr/>
        </p:nvCxnSpPr>
        <p:spPr>
          <a:xfrm>
            <a:off x="3007225" y="1372634"/>
            <a:ext cx="230113" cy="300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CF84BF25-64FE-47EF-8CBC-AD54364962A4}"/>
              </a:ext>
            </a:extLst>
          </p:cNvPr>
          <p:cNvCxnSpPr>
            <a:cxnSpLocks/>
            <a:stCxn id="208" idx="4"/>
            <a:endCxn id="132" idx="0"/>
          </p:cNvCxnSpPr>
          <p:nvPr/>
        </p:nvCxnSpPr>
        <p:spPr>
          <a:xfrm flipH="1">
            <a:off x="7365268" y="1597328"/>
            <a:ext cx="1489453" cy="645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61A156F-0935-4048-AAE1-FBA17F488659}"/>
              </a:ext>
            </a:extLst>
          </p:cNvPr>
          <p:cNvCxnSpPr>
            <a:cxnSpLocks/>
            <a:stCxn id="206" idx="0"/>
            <a:endCxn id="134" idx="2"/>
          </p:cNvCxnSpPr>
          <p:nvPr/>
        </p:nvCxnSpPr>
        <p:spPr>
          <a:xfrm flipV="1">
            <a:off x="7201117" y="5822263"/>
            <a:ext cx="172237" cy="696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F2A6193-80A4-4C95-9861-61F77E3B6E4E}"/>
              </a:ext>
            </a:extLst>
          </p:cNvPr>
          <p:cNvCxnSpPr>
            <a:cxnSpLocks/>
            <a:stCxn id="207" idx="0"/>
            <a:endCxn id="133" idx="2"/>
          </p:cNvCxnSpPr>
          <p:nvPr/>
        </p:nvCxnSpPr>
        <p:spPr>
          <a:xfrm flipV="1">
            <a:off x="6278973" y="4009265"/>
            <a:ext cx="1086295" cy="275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6BDCE3A-DB83-492D-A8B9-7FAEC3D616B4}"/>
              </a:ext>
            </a:extLst>
          </p:cNvPr>
          <p:cNvCxnSpPr>
            <a:cxnSpLocks/>
            <a:stCxn id="209" idx="4"/>
            <a:endCxn id="146" idx="0"/>
          </p:cNvCxnSpPr>
          <p:nvPr/>
        </p:nvCxnSpPr>
        <p:spPr>
          <a:xfrm flipH="1">
            <a:off x="10699473" y="3361549"/>
            <a:ext cx="441989" cy="179885"/>
          </a:xfrm>
          <a:prstGeom prst="line">
            <a:avLst/>
          </a:prstGeom>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EFFBFF4F-E5B7-4B6D-9104-90C611EA8334}"/>
              </a:ext>
            </a:extLst>
          </p:cNvPr>
          <p:cNvGrpSpPr/>
          <p:nvPr/>
        </p:nvGrpSpPr>
        <p:grpSpPr>
          <a:xfrm rot="5642797">
            <a:off x="8215874" y="3773969"/>
            <a:ext cx="264049" cy="204922"/>
            <a:chOff x="5410199" y="3638552"/>
            <a:chExt cx="438150" cy="295276"/>
          </a:xfrm>
        </p:grpSpPr>
        <p:cxnSp>
          <p:nvCxnSpPr>
            <p:cNvPr id="218" name="Straight Connector 217">
              <a:extLst>
                <a:ext uri="{FF2B5EF4-FFF2-40B4-BE49-F238E27FC236}">
                  <a16:creationId xmlns:a16="http://schemas.microsoft.com/office/drawing/2014/main" id="{47721A16-839C-4C1B-9435-A7E497F6C030}"/>
                </a:ext>
              </a:extLst>
            </p:cNvPr>
            <p:cNvCxnSpPr/>
            <p:nvPr/>
          </p:nvCxnSpPr>
          <p:spPr>
            <a:xfrm flipH="1">
              <a:off x="5410199" y="3638552"/>
              <a:ext cx="219075" cy="29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D6913D3-779A-4E6F-AA62-57B6A620E8E8}"/>
                </a:ext>
              </a:extLst>
            </p:cNvPr>
            <p:cNvCxnSpPr>
              <a:cxnSpLocks/>
            </p:cNvCxnSpPr>
            <p:nvPr/>
          </p:nvCxnSpPr>
          <p:spPr>
            <a:xfrm flipH="1" flipV="1">
              <a:off x="5629275" y="3638552"/>
              <a:ext cx="219074" cy="2857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0" name="Oval 219">
            <a:extLst>
              <a:ext uri="{FF2B5EF4-FFF2-40B4-BE49-F238E27FC236}">
                <a16:creationId xmlns:a16="http://schemas.microsoft.com/office/drawing/2014/main" id="{6B51622C-F1E4-469D-AA4A-EDFE5CD20D43}"/>
              </a:ext>
            </a:extLst>
          </p:cNvPr>
          <p:cNvSpPr/>
          <p:nvPr/>
        </p:nvSpPr>
        <p:spPr>
          <a:xfrm rot="15804379">
            <a:off x="8457435" y="3840813"/>
            <a:ext cx="88116" cy="981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221" name="Straight Connector 220">
            <a:extLst>
              <a:ext uri="{FF2B5EF4-FFF2-40B4-BE49-F238E27FC236}">
                <a16:creationId xmlns:a16="http://schemas.microsoft.com/office/drawing/2014/main" id="{65E23E0C-1D19-408D-BD47-CBECB050B85F}"/>
              </a:ext>
            </a:extLst>
          </p:cNvPr>
          <p:cNvCxnSpPr>
            <a:cxnSpLocks/>
          </p:cNvCxnSpPr>
          <p:nvPr/>
        </p:nvCxnSpPr>
        <p:spPr>
          <a:xfrm>
            <a:off x="9772775" y="3732462"/>
            <a:ext cx="0" cy="268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69F4B95-62EA-4512-A1AF-DC7081696757}"/>
              </a:ext>
            </a:extLst>
          </p:cNvPr>
          <p:cNvCxnSpPr>
            <a:cxnSpLocks/>
          </p:cNvCxnSpPr>
          <p:nvPr/>
        </p:nvCxnSpPr>
        <p:spPr>
          <a:xfrm>
            <a:off x="9690869" y="3718384"/>
            <a:ext cx="0" cy="276341"/>
          </a:xfrm>
          <a:prstGeom prst="line">
            <a:avLst/>
          </a:prstGeom>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FE606B98-D2DE-44A7-86F8-C1997861611A}"/>
              </a:ext>
            </a:extLst>
          </p:cNvPr>
          <p:cNvSpPr/>
          <p:nvPr/>
        </p:nvSpPr>
        <p:spPr>
          <a:xfrm>
            <a:off x="419133" y="3149013"/>
            <a:ext cx="1537987" cy="25707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Promotion ID</a:t>
            </a:r>
          </a:p>
        </p:txBody>
      </p:sp>
      <p:cxnSp>
        <p:nvCxnSpPr>
          <p:cNvPr id="224" name="Straight Connector 223">
            <a:extLst>
              <a:ext uri="{FF2B5EF4-FFF2-40B4-BE49-F238E27FC236}">
                <a16:creationId xmlns:a16="http://schemas.microsoft.com/office/drawing/2014/main" id="{BEE73001-1E25-4EB2-BD09-22CC41B453D7}"/>
              </a:ext>
            </a:extLst>
          </p:cNvPr>
          <p:cNvCxnSpPr>
            <a:cxnSpLocks/>
            <a:stCxn id="186" idx="0"/>
            <a:endCxn id="223" idx="4"/>
          </p:cNvCxnSpPr>
          <p:nvPr/>
        </p:nvCxnSpPr>
        <p:spPr>
          <a:xfrm flipV="1">
            <a:off x="696178" y="3406086"/>
            <a:ext cx="491948" cy="284170"/>
          </a:xfrm>
          <a:prstGeom prst="line">
            <a:avLst/>
          </a:prstGeom>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9117B358-3574-4DB9-85E1-224537146AD0}"/>
              </a:ext>
            </a:extLst>
          </p:cNvPr>
          <p:cNvSpPr/>
          <p:nvPr/>
        </p:nvSpPr>
        <p:spPr>
          <a:xfrm>
            <a:off x="5316836" y="6289598"/>
            <a:ext cx="805746" cy="16709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Name</a:t>
            </a:r>
          </a:p>
        </p:txBody>
      </p:sp>
      <p:cxnSp>
        <p:nvCxnSpPr>
          <p:cNvPr id="226" name="Straight Connector 225">
            <a:extLst>
              <a:ext uri="{FF2B5EF4-FFF2-40B4-BE49-F238E27FC236}">
                <a16:creationId xmlns:a16="http://schemas.microsoft.com/office/drawing/2014/main" id="{771441DA-2A17-4085-B55A-EDA1D3BAD827}"/>
              </a:ext>
            </a:extLst>
          </p:cNvPr>
          <p:cNvCxnSpPr>
            <a:cxnSpLocks/>
            <a:stCxn id="225" idx="6"/>
            <a:endCxn id="134" idx="2"/>
          </p:cNvCxnSpPr>
          <p:nvPr/>
        </p:nvCxnSpPr>
        <p:spPr>
          <a:xfrm flipV="1">
            <a:off x="6122582" y="5822263"/>
            <a:ext cx="1250772" cy="550883"/>
          </a:xfrm>
          <a:prstGeom prst="line">
            <a:avLst/>
          </a:prstGeom>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03942742-ADA9-4A70-B88A-DFFCC86D4742}"/>
              </a:ext>
            </a:extLst>
          </p:cNvPr>
          <p:cNvSpPr/>
          <p:nvPr/>
        </p:nvSpPr>
        <p:spPr>
          <a:xfrm>
            <a:off x="8339236" y="6157163"/>
            <a:ext cx="1083297" cy="284838"/>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Internal ID</a:t>
            </a:r>
          </a:p>
        </p:txBody>
      </p:sp>
      <p:cxnSp>
        <p:nvCxnSpPr>
          <p:cNvPr id="228" name="Straight Connector 227">
            <a:extLst>
              <a:ext uri="{FF2B5EF4-FFF2-40B4-BE49-F238E27FC236}">
                <a16:creationId xmlns:a16="http://schemas.microsoft.com/office/drawing/2014/main" id="{DEF4F338-5FE8-48CB-A60F-F2F6706EB5F1}"/>
              </a:ext>
            </a:extLst>
          </p:cNvPr>
          <p:cNvCxnSpPr>
            <a:cxnSpLocks/>
            <a:stCxn id="227" idx="2"/>
            <a:endCxn id="134" idx="2"/>
          </p:cNvCxnSpPr>
          <p:nvPr/>
        </p:nvCxnSpPr>
        <p:spPr>
          <a:xfrm flipH="1" flipV="1">
            <a:off x="7373354" y="5822263"/>
            <a:ext cx="965882" cy="477318"/>
          </a:xfrm>
          <a:prstGeom prst="line">
            <a:avLst/>
          </a:prstGeom>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1A685463-2109-4D53-87F4-FC1CD2FFBC06}"/>
              </a:ext>
            </a:extLst>
          </p:cNvPr>
          <p:cNvSpPr/>
          <p:nvPr/>
        </p:nvSpPr>
        <p:spPr>
          <a:xfrm>
            <a:off x="5235904" y="5914565"/>
            <a:ext cx="926983" cy="242597"/>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Job Title</a:t>
            </a:r>
          </a:p>
        </p:txBody>
      </p:sp>
      <p:cxnSp>
        <p:nvCxnSpPr>
          <p:cNvPr id="230" name="Straight Connector 229">
            <a:extLst>
              <a:ext uri="{FF2B5EF4-FFF2-40B4-BE49-F238E27FC236}">
                <a16:creationId xmlns:a16="http://schemas.microsoft.com/office/drawing/2014/main" id="{2A08EB55-DCF6-4093-BFC6-F0E82A2C0D51}"/>
              </a:ext>
            </a:extLst>
          </p:cNvPr>
          <p:cNvCxnSpPr>
            <a:cxnSpLocks/>
            <a:stCxn id="229" idx="6"/>
            <a:endCxn id="134" idx="2"/>
          </p:cNvCxnSpPr>
          <p:nvPr/>
        </p:nvCxnSpPr>
        <p:spPr>
          <a:xfrm flipV="1">
            <a:off x="6162887" y="5822263"/>
            <a:ext cx="1210467" cy="213600"/>
          </a:xfrm>
          <a:prstGeom prst="line">
            <a:avLst/>
          </a:prstGeom>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52EE6C49-C203-4A22-922A-62571ADC68AD}"/>
              </a:ext>
            </a:extLst>
          </p:cNvPr>
          <p:cNvSpPr/>
          <p:nvPr/>
        </p:nvSpPr>
        <p:spPr>
          <a:xfrm>
            <a:off x="8376099" y="5346590"/>
            <a:ext cx="943271" cy="23698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Supervisor</a:t>
            </a:r>
          </a:p>
        </p:txBody>
      </p:sp>
      <p:cxnSp>
        <p:nvCxnSpPr>
          <p:cNvPr id="232" name="Straight Connector 231">
            <a:extLst>
              <a:ext uri="{FF2B5EF4-FFF2-40B4-BE49-F238E27FC236}">
                <a16:creationId xmlns:a16="http://schemas.microsoft.com/office/drawing/2014/main" id="{287BA90D-DEE5-47BF-8373-1BB03D0E6C66}"/>
              </a:ext>
            </a:extLst>
          </p:cNvPr>
          <p:cNvCxnSpPr>
            <a:cxnSpLocks/>
            <a:stCxn id="231" idx="2"/>
            <a:endCxn id="134" idx="3"/>
          </p:cNvCxnSpPr>
          <p:nvPr/>
        </p:nvCxnSpPr>
        <p:spPr>
          <a:xfrm flipH="1">
            <a:off x="8222403" y="5465081"/>
            <a:ext cx="153696" cy="222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17CB8A3-E631-45ED-A73C-B806828B79D1}"/>
              </a:ext>
            </a:extLst>
          </p:cNvPr>
          <p:cNvCxnSpPr>
            <a:cxnSpLocks/>
            <a:stCxn id="134" idx="2"/>
            <a:endCxn id="233" idx="0"/>
          </p:cNvCxnSpPr>
          <p:nvPr/>
        </p:nvCxnSpPr>
        <p:spPr>
          <a:xfrm flipH="1">
            <a:off x="6737811" y="5822263"/>
            <a:ext cx="635542" cy="432988"/>
          </a:xfrm>
          <a:prstGeom prst="line">
            <a:avLst/>
          </a:prstGeom>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42D31A33-8E91-482F-B60E-5C161C1B1BD8}"/>
              </a:ext>
            </a:extLst>
          </p:cNvPr>
          <p:cNvSpPr/>
          <p:nvPr/>
        </p:nvSpPr>
        <p:spPr>
          <a:xfrm>
            <a:off x="5308759" y="5508427"/>
            <a:ext cx="926983" cy="242597"/>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Subsidiary</a:t>
            </a:r>
          </a:p>
        </p:txBody>
      </p:sp>
      <p:cxnSp>
        <p:nvCxnSpPr>
          <p:cNvPr id="236" name="Straight Connector 235">
            <a:extLst>
              <a:ext uri="{FF2B5EF4-FFF2-40B4-BE49-F238E27FC236}">
                <a16:creationId xmlns:a16="http://schemas.microsoft.com/office/drawing/2014/main" id="{25FE092D-1499-4D6F-8BF9-B061F500ED62}"/>
              </a:ext>
            </a:extLst>
          </p:cNvPr>
          <p:cNvCxnSpPr>
            <a:cxnSpLocks/>
            <a:stCxn id="235" idx="6"/>
            <a:endCxn id="134" idx="1"/>
          </p:cNvCxnSpPr>
          <p:nvPr/>
        </p:nvCxnSpPr>
        <p:spPr>
          <a:xfrm>
            <a:off x="6235741" y="5629726"/>
            <a:ext cx="288562" cy="57782"/>
          </a:xfrm>
          <a:prstGeom prst="line">
            <a:avLst/>
          </a:prstGeom>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CE9FE14B-A8AA-42E0-9DB7-041B8176E92F}"/>
              </a:ext>
            </a:extLst>
          </p:cNvPr>
          <p:cNvSpPr/>
          <p:nvPr/>
        </p:nvSpPr>
        <p:spPr>
          <a:xfrm>
            <a:off x="8374038" y="5704875"/>
            <a:ext cx="1083297" cy="284838"/>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Selling Location</a:t>
            </a:r>
          </a:p>
        </p:txBody>
      </p:sp>
      <p:cxnSp>
        <p:nvCxnSpPr>
          <p:cNvPr id="238" name="Straight Connector 237">
            <a:extLst>
              <a:ext uri="{FF2B5EF4-FFF2-40B4-BE49-F238E27FC236}">
                <a16:creationId xmlns:a16="http://schemas.microsoft.com/office/drawing/2014/main" id="{EE8655DC-4E51-434F-91FC-381C4D639BA0}"/>
              </a:ext>
            </a:extLst>
          </p:cNvPr>
          <p:cNvCxnSpPr>
            <a:cxnSpLocks/>
            <a:stCxn id="237" idx="2"/>
            <a:endCxn id="134" idx="3"/>
          </p:cNvCxnSpPr>
          <p:nvPr/>
        </p:nvCxnSpPr>
        <p:spPr>
          <a:xfrm flipH="1" flipV="1">
            <a:off x="8222403" y="5687508"/>
            <a:ext cx="151635" cy="159787"/>
          </a:xfrm>
          <a:prstGeom prst="line">
            <a:avLst/>
          </a:prstGeom>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439A6CC3-ECCF-4DE4-BF70-5C85DE3663B1}"/>
              </a:ext>
            </a:extLst>
          </p:cNvPr>
          <p:cNvSpPr/>
          <p:nvPr/>
        </p:nvSpPr>
        <p:spPr>
          <a:xfrm>
            <a:off x="5699396" y="6629205"/>
            <a:ext cx="805746" cy="16709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Location</a:t>
            </a:r>
          </a:p>
        </p:txBody>
      </p:sp>
      <p:cxnSp>
        <p:nvCxnSpPr>
          <p:cNvPr id="240" name="Straight Connector 239">
            <a:extLst>
              <a:ext uri="{FF2B5EF4-FFF2-40B4-BE49-F238E27FC236}">
                <a16:creationId xmlns:a16="http://schemas.microsoft.com/office/drawing/2014/main" id="{68F18C87-21C9-4279-BAFF-D8CAD0006C1A}"/>
              </a:ext>
            </a:extLst>
          </p:cNvPr>
          <p:cNvCxnSpPr>
            <a:cxnSpLocks/>
            <a:stCxn id="134" idx="2"/>
            <a:endCxn id="239" idx="0"/>
          </p:cNvCxnSpPr>
          <p:nvPr/>
        </p:nvCxnSpPr>
        <p:spPr>
          <a:xfrm flipH="1">
            <a:off x="6102269" y="5822263"/>
            <a:ext cx="1271085" cy="806941"/>
          </a:xfrm>
          <a:prstGeom prst="line">
            <a:avLst/>
          </a:prstGeom>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B2B7BFA0-BF3B-4D9B-9C23-9536DDEEBAD5}"/>
              </a:ext>
            </a:extLst>
          </p:cNvPr>
          <p:cNvSpPr/>
          <p:nvPr/>
        </p:nvSpPr>
        <p:spPr>
          <a:xfrm>
            <a:off x="7856294" y="6597548"/>
            <a:ext cx="943271" cy="26045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Contact Info</a:t>
            </a:r>
          </a:p>
        </p:txBody>
      </p:sp>
      <p:cxnSp>
        <p:nvCxnSpPr>
          <p:cNvPr id="242" name="Straight Connector 241">
            <a:extLst>
              <a:ext uri="{FF2B5EF4-FFF2-40B4-BE49-F238E27FC236}">
                <a16:creationId xmlns:a16="http://schemas.microsoft.com/office/drawing/2014/main" id="{F96903DE-8EA7-4C40-A717-C9FCAD106458}"/>
              </a:ext>
            </a:extLst>
          </p:cNvPr>
          <p:cNvCxnSpPr>
            <a:cxnSpLocks/>
            <a:stCxn id="241" idx="0"/>
            <a:endCxn id="134" idx="2"/>
          </p:cNvCxnSpPr>
          <p:nvPr/>
        </p:nvCxnSpPr>
        <p:spPr>
          <a:xfrm flipH="1" flipV="1">
            <a:off x="7373354" y="5822263"/>
            <a:ext cx="954577" cy="775285"/>
          </a:xfrm>
          <a:prstGeom prst="line">
            <a:avLst/>
          </a:prstGeom>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6268F21B-4F0E-4CAC-86BE-1AE44B1AD0C7}"/>
              </a:ext>
            </a:extLst>
          </p:cNvPr>
          <p:cNvSpPr/>
          <p:nvPr/>
        </p:nvSpPr>
        <p:spPr>
          <a:xfrm>
            <a:off x="1667341" y="1691501"/>
            <a:ext cx="1088849" cy="28900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Category</a:t>
            </a:r>
          </a:p>
        </p:txBody>
      </p:sp>
      <p:cxnSp>
        <p:nvCxnSpPr>
          <p:cNvPr id="244" name="Straight Connector 243">
            <a:extLst>
              <a:ext uri="{FF2B5EF4-FFF2-40B4-BE49-F238E27FC236}">
                <a16:creationId xmlns:a16="http://schemas.microsoft.com/office/drawing/2014/main" id="{1C2EC771-30DB-4AD0-BDBD-BCB1C18206B3}"/>
              </a:ext>
            </a:extLst>
          </p:cNvPr>
          <p:cNvCxnSpPr>
            <a:cxnSpLocks/>
            <a:stCxn id="243" idx="6"/>
            <a:endCxn id="155" idx="1"/>
          </p:cNvCxnSpPr>
          <p:nvPr/>
        </p:nvCxnSpPr>
        <p:spPr>
          <a:xfrm flipV="1">
            <a:off x="2756190" y="1673397"/>
            <a:ext cx="481148" cy="162606"/>
          </a:xfrm>
          <a:prstGeom prst="line">
            <a:avLst/>
          </a:prstGeom>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0984C5C3-024C-4294-95AC-F7A77FC8AA6C}"/>
              </a:ext>
            </a:extLst>
          </p:cNvPr>
          <p:cNvSpPr/>
          <p:nvPr/>
        </p:nvSpPr>
        <p:spPr>
          <a:xfrm>
            <a:off x="2728249" y="945819"/>
            <a:ext cx="1289634" cy="33487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Primary Subsidiary</a:t>
            </a:r>
          </a:p>
        </p:txBody>
      </p:sp>
      <p:cxnSp>
        <p:nvCxnSpPr>
          <p:cNvPr id="246" name="Straight Connector 245">
            <a:extLst>
              <a:ext uri="{FF2B5EF4-FFF2-40B4-BE49-F238E27FC236}">
                <a16:creationId xmlns:a16="http://schemas.microsoft.com/office/drawing/2014/main" id="{8098C002-66C6-43E5-8ED9-F33CA66B39F7}"/>
              </a:ext>
            </a:extLst>
          </p:cNvPr>
          <p:cNvCxnSpPr>
            <a:cxnSpLocks/>
            <a:stCxn id="245" idx="4"/>
            <a:endCxn id="155" idx="0"/>
          </p:cNvCxnSpPr>
          <p:nvPr/>
        </p:nvCxnSpPr>
        <p:spPr>
          <a:xfrm>
            <a:off x="3373066" y="1280692"/>
            <a:ext cx="713322" cy="257819"/>
          </a:xfrm>
          <a:prstGeom prst="line">
            <a:avLst/>
          </a:prstGeom>
        </p:spPr>
        <p:style>
          <a:lnRef idx="1">
            <a:schemeClr val="accent1"/>
          </a:lnRef>
          <a:fillRef idx="0">
            <a:schemeClr val="accent1"/>
          </a:fillRef>
          <a:effectRef idx="0">
            <a:schemeClr val="accent1"/>
          </a:effectRef>
          <a:fontRef idx="minor">
            <a:schemeClr val="tx1"/>
          </a:fontRef>
        </p:style>
      </p:cxnSp>
      <p:sp>
        <p:nvSpPr>
          <p:cNvPr id="247" name="Oval 246">
            <a:extLst>
              <a:ext uri="{FF2B5EF4-FFF2-40B4-BE49-F238E27FC236}">
                <a16:creationId xmlns:a16="http://schemas.microsoft.com/office/drawing/2014/main" id="{CFC2D1FC-E454-46FC-8A51-A71C0901566C}"/>
              </a:ext>
            </a:extLst>
          </p:cNvPr>
          <p:cNvSpPr/>
          <p:nvPr/>
        </p:nvSpPr>
        <p:spPr>
          <a:xfrm>
            <a:off x="4147055" y="917780"/>
            <a:ext cx="1088849" cy="28900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Phone</a:t>
            </a:r>
          </a:p>
        </p:txBody>
      </p:sp>
      <p:cxnSp>
        <p:nvCxnSpPr>
          <p:cNvPr id="248" name="Straight Connector 247">
            <a:extLst>
              <a:ext uri="{FF2B5EF4-FFF2-40B4-BE49-F238E27FC236}">
                <a16:creationId xmlns:a16="http://schemas.microsoft.com/office/drawing/2014/main" id="{B55B96FD-6864-47A5-ACF8-D30DF9F4D6AD}"/>
              </a:ext>
            </a:extLst>
          </p:cNvPr>
          <p:cNvCxnSpPr>
            <a:cxnSpLocks/>
            <a:stCxn id="247" idx="3"/>
            <a:endCxn id="155" idx="0"/>
          </p:cNvCxnSpPr>
          <p:nvPr/>
        </p:nvCxnSpPr>
        <p:spPr>
          <a:xfrm flipH="1">
            <a:off x="4086388" y="1164459"/>
            <a:ext cx="220125" cy="374052"/>
          </a:xfrm>
          <a:prstGeom prst="line">
            <a:avLst/>
          </a:prstGeom>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7C45EDF6-B314-4E0B-9606-8AB81FEFACF0}"/>
              </a:ext>
            </a:extLst>
          </p:cNvPr>
          <p:cNvSpPr/>
          <p:nvPr/>
        </p:nvSpPr>
        <p:spPr>
          <a:xfrm>
            <a:off x="5013419" y="1234911"/>
            <a:ext cx="1088849" cy="28900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Email</a:t>
            </a:r>
          </a:p>
        </p:txBody>
      </p:sp>
      <p:cxnSp>
        <p:nvCxnSpPr>
          <p:cNvPr id="250" name="Straight Connector 249">
            <a:extLst>
              <a:ext uri="{FF2B5EF4-FFF2-40B4-BE49-F238E27FC236}">
                <a16:creationId xmlns:a16="http://schemas.microsoft.com/office/drawing/2014/main" id="{A2D3408E-4037-4171-8AE7-58F8FA35F2BC}"/>
              </a:ext>
            </a:extLst>
          </p:cNvPr>
          <p:cNvCxnSpPr>
            <a:cxnSpLocks/>
            <a:stCxn id="249" idx="2"/>
            <a:endCxn id="155" idx="3"/>
          </p:cNvCxnSpPr>
          <p:nvPr/>
        </p:nvCxnSpPr>
        <p:spPr>
          <a:xfrm flipH="1">
            <a:off x="4935437" y="1379413"/>
            <a:ext cx="77981" cy="293984"/>
          </a:xfrm>
          <a:prstGeom prst="line">
            <a:avLst/>
          </a:prstGeom>
        </p:spPr>
        <p:style>
          <a:lnRef idx="1">
            <a:schemeClr val="accent1"/>
          </a:lnRef>
          <a:fillRef idx="0">
            <a:schemeClr val="accent1"/>
          </a:fillRef>
          <a:effectRef idx="0">
            <a:schemeClr val="accent1"/>
          </a:effectRef>
          <a:fontRef idx="minor">
            <a:schemeClr val="tx1"/>
          </a:fontRef>
        </p:style>
      </p:cxnSp>
      <p:sp>
        <p:nvSpPr>
          <p:cNvPr id="251" name="Oval 250">
            <a:extLst>
              <a:ext uri="{FF2B5EF4-FFF2-40B4-BE49-F238E27FC236}">
                <a16:creationId xmlns:a16="http://schemas.microsoft.com/office/drawing/2014/main" id="{AA7171D9-0EEA-4F66-8449-945261793C94}"/>
              </a:ext>
            </a:extLst>
          </p:cNvPr>
          <p:cNvSpPr/>
          <p:nvPr/>
        </p:nvSpPr>
        <p:spPr>
          <a:xfrm>
            <a:off x="596110" y="1320682"/>
            <a:ext cx="1088849" cy="272281"/>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Login Access</a:t>
            </a:r>
          </a:p>
        </p:txBody>
      </p:sp>
      <p:sp>
        <p:nvSpPr>
          <p:cNvPr id="252" name="Oval 251">
            <a:extLst>
              <a:ext uri="{FF2B5EF4-FFF2-40B4-BE49-F238E27FC236}">
                <a16:creationId xmlns:a16="http://schemas.microsoft.com/office/drawing/2014/main" id="{8008B613-347C-4545-87AD-3FF7881BCC3F}"/>
              </a:ext>
            </a:extLst>
          </p:cNvPr>
          <p:cNvSpPr/>
          <p:nvPr/>
        </p:nvSpPr>
        <p:spPr>
          <a:xfrm>
            <a:off x="5042769" y="1642686"/>
            <a:ext cx="1088849" cy="28900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Vendor Bank Fees</a:t>
            </a:r>
          </a:p>
        </p:txBody>
      </p:sp>
      <p:cxnSp>
        <p:nvCxnSpPr>
          <p:cNvPr id="253" name="Straight Connector 252">
            <a:extLst>
              <a:ext uri="{FF2B5EF4-FFF2-40B4-BE49-F238E27FC236}">
                <a16:creationId xmlns:a16="http://schemas.microsoft.com/office/drawing/2014/main" id="{49CA9083-30A6-4604-A071-2CA909F029C0}"/>
              </a:ext>
            </a:extLst>
          </p:cNvPr>
          <p:cNvCxnSpPr>
            <a:cxnSpLocks/>
            <a:stCxn id="251" idx="6"/>
            <a:endCxn id="155" idx="1"/>
          </p:cNvCxnSpPr>
          <p:nvPr/>
        </p:nvCxnSpPr>
        <p:spPr>
          <a:xfrm>
            <a:off x="1684959" y="1456823"/>
            <a:ext cx="1552379" cy="216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E671E00-CD23-44B7-A775-1BC7A0223036}"/>
              </a:ext>
            </a:extLst>
          </p:cNvPr>
          <p:cNvCxnSpPr>
            <a:cxnSpLocks/>
            <a:stCxn id="252" idx="1"/>
            <a:endCxn id="155" idx="3"/>
          </p:cNvCxnSpPr>
          <p:nvPr/>
        </p:nvCxnSpPr>
        <p:spPr>
          <a:xfrm flipH="1" flipV="1">
            <a:off x="4935437" y="1673397"/>
            <a:ext cx="266791" cy="11612"/>
          </a:xfrm>
          <a:prstGeom prst="line">
            <a:avLst/>
          </a:prstGeom>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B4C4A97B-1F57-4FD8-9436-338683E618ED}"/>
              </a:ext>
            </a:extLst>
          </p:cNvPr>
          <p:cNvSpPr/>
          <p:nvPr/>
        </p:nvSpPr>
        <p:spPr>
          <a:xfrm>
            <a:off x="7832921" y="4419332"/>
            <a:ext cx="1387930" cy="288041"/>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Item ID</a:t>
            </a:r>
          </a:p>
        </p:txBody>
      </p:sp>
      <p:cxnSp>
        <p:nvCxnSpPr>
          <p:cNvPr id="256" name="Straight Connector 255">
            <a:extLst>
              <a:ext uri="{FF2B5EF4-FFF2-40B4-BE49-F238E27FC236}">
                <a16:creationId xmlns:a16="http://schemas.microsoft.com/office/drawing/2014/main" id="{FE0C597F-E274-49DA-8489-69B76E8A2111}"/>
              </a:ext>
            </a:extLst>
          </p:cNvPr>
          <p:cNvCxnSpPr>
            <a:cxnSpLocks/>
            <a:stCxn id="255" idx="0"/>
            <a:endCxn id="133" idx="2"/>
          </p:cNvCxnSpPr>
          <p:nvPr/>
        </p:nvCxnSpPr>
        <p:spPr>
          <a:xfrm flipH="1" flipV="1">
            <a:off x="7365268" y="4009265"/>
            <a:ext cx="1161618" cy="410067"/>
          </a:xfrm>
          <a:prstGeom prst="line">
            <a:avLst/>
          </a:prstGeom>
        </p:spPr>
        <p:style>
          <a:lnRef idx="1">
            <a:schemeClr val="accent1"/>
          </a:lnRef>
          <a:fillRef idx="0">
            <a:schemeClr val="accent1"/>
          </a:fillRef>
          <a:effectRef idx="0">
            <a:schemeClr val="accent1"/>
          </a:effectRef>
          <a:fontRef idx="minor">
            <a:schemeClr val="tx1"/>
          </a:fontRef>
        </p:style>
      </p:cxnSp>
      <p:sp>
        <p:nvSpPr>
          <p:cNvPr id="257" name="Oval 256">
            <a:extLst>
              <a:ext uri="{FF2B5EF4-FFF2-40B4-BE49-F238E27FC236}">
                <a16:creationId xmlns:a16="http://schemas.microsoft.com/office/drawing/2014/main" id="{197ECDDD-6620-49C5-9E9A-81CC7E50B795}"/>
              </a:ext>
            </a:extLst>
          </p:cNvPr>
          <p:cNvSpPr/>
          <p:nvPr/>
        </p:nvSpPr>
        <p:spPr>
          <a:xfrm>
            <a:off x="8038187" y="3219698"/>
            <a:ext cx="1185876" cy="26936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Item Description</a:t>
            </a:r>
          </a:p>
        </p:txBody>
      </p:sp>
      <p:cxnSp>
        <p:nvCxnSpPr>
          <p:cNvPr id="258" name="Straight Connector 257">
            <a:extLst>
              <a:ext uri="{FF2B5EF4-FFF2-40B4-BE49-F238E27FC236}">
                <a16:creationId xmlns:a16="http://schemas.microsoft.com/office/drawing/2014/main" id="{D438BB84-349E-469F-B0E2-0D5AEEC721E6}"/>
              </a:ext>
            </a:extLst>
          </p:cNvPr>
          <p:cNvCxnSpPr>
            <a:cxnSpLocks/>
            <a:stCxn id="133" idx="0"/>
            <a:endCxn id="257" idx="3"/>
          </p:cNvCxnSpPr>
          <p:nvPr/>
        </p:nvCxnSpPr>
        <p:spPr>
          <a:xfrm flipV="1">
            <a:off x="7365268" y="3449616"/>
            <a:ext cx="846587" cy="268767"/>
          </a:xfrm>
          <a:prstGeom prst="line">
            <a:avLst/>
          </a:prstGeom>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85EFF696-681F-4A38-8EE8-DC2BE7802F10}"/>
              </a:ext>
            </a:extLst>
          </p:cNvPr>
          <p:cNvSpPr/>
          <p:nvPr/>
        </p:nvSpPr>
        <p:spPr>
          <a:xfrm>
            <a:off x="5986288" y="3126619"/>
            <a:ext cx="1091752" cy="267339"/>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Quantity</a:t>
            </a:r>
          </a:p>
        </p:txBody>
      </p:sp>
      <p:cxnSp>
        <p:nvCxnSpPr>
          <p:cNvPr id="260" name="Straight Connector 259">
            <a:extLst>
              <a:ext uri="{FF2B5EF4-FFF2-40B4-BE49-F238E27FC236}">
                <a16:creationId xmlns:a16="http://schemas.microsoft.com/office/drawing/2014/main" id="{20F2D255-A3E6-4E09-ABAC-C40CFF9F8E26}"/>
              </a:ext>
            </a:extLst>
          </p:cNvPr>
          <p:cNvCxnSpPr>
            <a:cxnSpLocks/>
            <a:stCxn id="133" idx="0"/>
            <a:endCxn id="259" idx="4"/>
          </p:cNvCxnSpPr>
          <p:nvPr/>
        </p:nvCxnSpPr>
        <p:spPr>
          <a:xfrm flipH="1" flipV="1">
            <a:off x="6532165" y="3393958"/>
            <a:ext cx="833103" cy="324425"/>
          </a:xfrm>
          <a:prstGeom prst="line">
            <a:avLst/>
          </a:prstGeom>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13A05BD8-7E32-4D82-B9EF-98ACF0626757}"/>
              </a:ext>
            </a:extLst>
          </p:cNvPr>
          <p:cNvSpPr/>
          <p:nvPr/>
        </p:nvSpPr>
        <p:spPr>
          <a:xfrm>
            <a:off x="8090201" y="2915813"/>
            <a:ext cx="1029732" cy="23970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Price</a:t>
            </a:r>
          </a:p>
        </p:txBody>
      </p:sp>
      <p:cxnSp>
        <p:nvCxnSpPr>
          <p:cNvPr id="262" name="Straight Connector 261">
            <a:extLst>
              <a:ext uri="{FF2B5EF4-FFF2-40B4-BE49-F238E27FC236}">
                <a16:creationId xmlns:a16="http://schemas.microsoft.com/office/drawing/2014/main" id="{3C1241F8-D056-42BE-9E9C-ECB0CC0036FA}"/>
              </a:ext>
            </a:extLst>
          </p:cNvPr>
          <p:cNvCxnSpPr>
            <a:cxnSpLocks/>
            <a:stCxn id="133" idx="0"/>
            <a:endCxn id="261" idx="2"/>
          </p:cNvCxnSpPr>
          <p:nvPr/>
        </p:nvCxnSpPr>
        <p:spPr>
          <a:xfrm flipV="1">
            <a:off x="7365268" y="3035666"/>
            <a:ext cx="724933" cy="682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2D1D487-FFEA-4B0A-8F22-C27B6E2F8059}"/>
              </a:ext>
            </a:extLst>
          </p:cNvPr>
          <p:cNvCxnSpPr>
            <a:cxnSpLocks/>
            <a:stCxn id="263" idx="2"/>
            <a:endCxn id="132" idx="0"/>
          </p:cNvCxnSpPr>
          <p:nvPr/>
        </p:nvCxnSpPr>
        <p:spPr>
          <a:xfrm flipH="1">
            <a:off x="7365268" y="1752276"/>
            <a:ext cx="1784719" cy="490739"/>
          </a:xfrm>
          <a:prstGeom prst="line">
            <a:avLst/>
          </a:prstGeom>
        </p:spPr>
        <p:style>
          <a:lnRef idx="1">
            <a:schemeClr val="accent1"/>
          </a:lnRef>
          <a:fillRef idx="0">
            <a:schemeClr val="accent1"/>
          </a:fillRef>
          <a:effectRef idx="0">
            <a:schemeClr val="accent1"/>
          </a:effectRef>
          <a:fontRef idx="minor">
            <a:schemeClr val="tx1"/>
          </a:fontRef>
        </p:style>
      </p:cxnSp>
      <p:sp>
        <p:nvSpPr>
          <p:cNvPr id="265" name="Oval 264">
            <a:extLst>
              <a:ext uri="{FF2B5EF4-FFF2-40B4-BE49-F238E27FC236}">
                <a16:creationId xmlns:a16="http://schemas.microsoft.com/office/drawing/2014/main" id="{03FB3480-3F18-4586-A0A0-0226D308FD1A}"/>
              </a:ext>
            </a:extLst>
          </p:cNvPr>
          <p:cNvSpPr/>
          <p:nvPr/>
        </p:nvSpPr>
        <p:spPr>
          <a:xfrm>
            <a:off x="8806490" y="955302"/>
            <a:ext cx="1240230" cy="26962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Duplicate</a:t>
            </a:r>
          </a:p>
        </p:txBody>
      </p:sp>
      <p:cxnSp>
        <p:nvCxnSpPr>
          <p:cNvPr id="266" name="Straight Connector 265">
            <a:extLst>
              <a:ext uri="{FF2B5EF4-FFF2-40B4-BE49-F238E27FC236}">
                <a16:creationId xmlns:a16="http://schemas.microsoft.com/office/drawing/2014/main" id="{8673AFD7-BA81-4504-8AE5-E665C10BE7ED}"/>
              </a:ext>
            </a:extLst>
          </p:cNvPr>
          <p:cNvCxnSpPr>
            <a:cxnSpLocks/>
            <a:stCxn id="265" idx="4"/>
            <a:endCxn id="132" idx="0"/>
          </p:cNvCxnSpPr>
          <p:nvPr/>
        </p:nvCxnSpPr>
        <p:spPr>
          <a:xfrm flipH="1">
            <a:off x="7365268" y="1224925"/>
            <a:ext cx="2061337" cy="1018090"/>
          </a:xfrm>
          <a:prstGeom prst="line">
            <a:avLst/>
          </a:prstGeom>
        </p:spPr>
        <p:style>
          <a:lnRef idx="1">
            <a:schemeClr val="accent1"/>
          </a:lnRef>
          <a:fillRef idx="0">
            <a:schemeClr val="accent1"/>
          </a:fillRef>
          <a:effectRef idx="0">
            <a:schemeClr val="accent1"/>
          </a:effectRef>
          <a:fontRef idx="minor">
            <a:schemeClr val="tx1"/>
          </a:fontRef>
        </p:style>
      </p:cxnSp>
      <p:sp>
        <p:nvSpPr>
          <p:cNvPr id="267" name="Oval 266">
            <a:extLst>
              <a:ext uri="{FF2B5EF4-FFF2-40B4-BE49-F238E27FC236}">
                <a16:creationId xmlns:a16="http://schemas.microsoft.com/office/drawing/2014/main" id="{EC21920D-51AE-4F4A-B7CC-2C469BBEED7C}"/>
              </a:ext>
            </a:extLst>
          </p:cNvPr>
          <p:cNvSpPr/>
          <p:nvPr/>
        </p:nvSpPr>
        <p:spPr>
          <a:xfrm>
            <a:off x="10390217" y="1114004"/>
            <a:ext cx="1240230" cy="26962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Primary contact</a:t>
            </a:r>
          </a:p>
        </p:txBody>
      </p:sp>
      <p:cxnSp>
        <p:nvCxnSpPr>
          <p:cNvPr id="268" name="Straight Connector 267">
            <a:extLst>
              <a:ext uri="{FF2B5EF4-FFF2-40B4-BE49-F238E27FC236}">
                <a16:creationId xmlns:a16="http://schemas.microsoft.com/office/drawing/2014/main" id="{109BD9A8-96F9-4702-9902-C416F96755BF}"/>
              </a:ext>
            </a:extLst>
          </p:cNvPr>
          <p:cNvCxnSpPr>
            <a:cxnSpLocks/>
            <a:stCxn id="267" idx="4"/>
            <a:endCxn id="132" idx="0"/>
          </p:cNvCxnSpPr>
          <p:nvPr/>
        </p:nvCxnSpPr>
        <p:spPr>
          <a:xfrm flipH="1">
            <a:off x="7365268" y="1383627"/>
            <a:ext cx="3645064" cy="859388"/>
          </a:xfrm>
          <a:prstGeom prst="line">
            <a:avLst/>
          </a:prstGeom>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3979826C-29D8-483B-ADFE-55D30F1769A7}"/>
              </a:ext>
            </a:extLst>
          </p:cNvPr>
          <p:cNvSpPr/>
          <p:nvPr/>
        </p:nvSpPr>
        <p:spPr>
          <a:xfrm>
            <a:off x="7222762" y="996730"/>
            <a:ext cx="1240230" cy="26962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Category</a:t>
            </a:r>
          </a:p>
        </p:txBody>
      </p:sp>
      <p:cxnSp>
        <p:nvCxnSpPr>
          <p:cNvPr id="270" name="Straight Connector 269">
            <a:extLst>
              <a:ext uri="{FF2B5EF4-FFF2-40B4-BE49-F238E27FC236}">
                <a16:creationId xmlns:a16="http://schemas.microsoft.com/office/drawing/2014/main" id="{98E958F4-5BAD-4F5E-ACC6-FA98D4621617}"/>
              </a:ext>
            </a:extLst>
          </p:cNvPr>
          <p:cNvCxnSpPr>
            <a:cxnSpLocks/>
            <a:stCxn id="269" idx="4"/>
            <a:endCxn id="132" idx="0"/>
          </p:cNvCxnSpPr>
          <p:nvPr/>
        </p:nvCxnSpPr>
        <p:spPr>
          <a:xfrm flipH="1">
            <a:off x="7365268" y="1266353"/>
            <a:ext cx="477609" cy="976662"/>
          </a:xfrm>
          <a:prstGeom prst="line">
            <a:avLst/>
          </a:prstGeom>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36C66E5F-0993-46EB-B4D5-1E776DC136CA}"/>
              </a:ext>
            </a:extLst>
          </p:cNvPr>
          <p:cNvSpPr/>
          <p:nvPr/>
        </p:nvSpPr>
        <p:spPr>
          <a:xfrm>
            <a:off x="6859520" y="1377740"/>
            <a:ext cx="1240230" cy="26962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Primary subsidiary</a:t>
            </a:r>
          </a:p>
        </p:txBody>
      </p:sp>
      <p:cxnSp>
        <p:nvCxnSpPr>
          <p:cNvPr id="272" name="Straight Connector 271">
            <a:extLst>
              <a:ext uri="{FF2B5EF4-FFF2-40B4-BE49-F238E27FC236}">
                <a16:creationId xmlns:a16="http://schemas.microsoft.com/office/drawing/2014/main" id="{62A75A92-17E7-4AE9-8EAB-2BE11B326DF9}"/>
              </a:ext>
            </a:extLst>
          </p:cNvPr>
          <p:cNvCxnSpPr>
            <a:cxnSpLocks/>
            <a:stCxn id="271" idx="4"/>
            <a:endCxn id="132" idx="0"/>
          </p:cNvCxnSpPr>
          <p:nvPr/>
        </p:nvCxnSpPr>
        <p:spPr>
          <a:xfrm flipH="1">
            <a:off x="7365268" y="1647364"/>
            <a:ext cx="114368" cy="595652"/>
          </a:xfrm>
          <a:prstGeom prst="line">
            <a:avLst/>
          </a:prstGeom>
        </p:spPr>
        <p:style>
          <a:lnRef idx="1">
            <a:schemeClr val="accent1"/>
          </a:lnRef>
          <a:fillRef idx="0">
            <a:schemeClr val="accent1"/>
          </a:fillRef>
          <a:effectRef idx="0">
            <a:schemeClr val="accent1"/>
          </a:effectRef>
          <a:fontRef idx="minor">
            <a:schemeClr val="tx1"/>
          </a:fontRef>
        </p:style>
      </p:cxnSp>
      <p:sp>
        <p:nvSpPr>
          <p:cNvPr id="273" name="Oval 272">
            <a:extLst>
              <a:ext uri="{FF2B5EF4-FFF2-40B4-BE49-F238E27FC236}">
                <a16:creationId xmlns:a16="http://schemas.microsoft.com/office/drawing/2014/main" id="{545A9C5A-A936-48CF-BC68-BE6D26946509}"/>
              </a:ext>
            </a:extLst>
          </p:cNvPr>
          <p:cNvSpPr/>
          <p:nvPr/>
        </p:nvSpPr>
        <p:spPr>
          <a:xfrm>
            <a:off x="10032362" y="1940088"/>
            <a:ext cx="1240230" cy="26962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Status</a:t>
            </a:r>
          </a:p>
        </p:txBody>
      </p:sp>
      <p:sp>
        <p:nvSpPr>
          <p:cNvPr id="274" name="Oval 273">
            <a:extLst>
              <a:ext uri="{FF2B5EF4-FFF2-40B4-BE49-F238E27FC236}">
                <a16:creationId xmlns:a16="http://schemas.microsoft.com/office/drawing/2014/main" id="{8BEF606E-971E-4CB4-82A6-8FC29D844605}"/>
              </a:ext>
            </a:extLst>
          </p:cNvPr>
          <p:cNvSpPr/>
          <p:nvPr/>
        </p:nvSpPr>
        <p:spPr>
          <a:xfrm>
            <a:off x="7774902" y="1669507"/>
            <a:ext cx="1240230" cy="26962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Phone</a:t>
            </a:r>
          </a:p>
        </p:txBody>
      </p:sp>
      <p:sp>
        <p:nvSpPr>
          <p:cNvPr id="275" name="Oval 274">
            <a:extLst>
              <a:ext uri="{FF2B5EF4-FFF2-40B4-BE49-F238E27FC236}">
                <a16:creationId xmlns:a16="http://schemas.microsoft.com/office/drawing/2014/main" id="{436F91E2-FBF0-467E-A7B9-481B1A2C5B25}"/>
              </a:ext>
            </a:extLst>
          </p:cNvPr>
          <p:cNvSpPr/>
          <p:nvPr/>
        </p:nvSpPr>
        <p:spPr>
          <a:xfrm>
            <a:off x="8740528" y="1983895"/>
            <a:ext cx="1240230" cy="26962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Email</a:t>
            </a:r>
          </a:p>
        </p:txBody>
      </p:sp>
      <p:cxnSp>
        <p:nvCxnSpPr>
          <p:cNvPr id="276" name="Straight Connector 275">
            <a:extLst>
              <a:ext uri="{FF2B5EF4-FFF2-40B4-BE49-F238E27FC236}">
                <a16:creationId xmlns:a16="http://schemas.microsoft.com/office/drawing/2014/main" id="{3C83B908-08BB-4DF0-8482-B48405E14755}"/>
              </a:ext>
            </a:extLst>
          </p:cNvPr>
          <p:cNvCxnSpPr>
            <a:cxnSpLocks/>
            <a:stCxn id="274" idx="4"/>
            <a:endCxn id="132" idx="0"/>
          </p:cNvCxnSpPr>
          <p:nvPr/>
        </p:nvCxnSpPr>
        <p:spPr>
          <a:xfrm flipH="1">
            <a:off x="7365268" y="1939130"/>
            <a:ext cx="1029750" cy="303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2465EC2B-842E-4283-81F9-FFC13F6F391C}"/>
              </a:ext>
            </a:extLst>
          </p:cNvPr>
          <p:cNvCxnSpPr>
            <a:cxnSpLocks/>
            <a:stCxn id="275" idx="2"/>
            <a:endCxn id="132" idx="0"/>
          </p:cNvCxnSpPr>
          <p:nvPr/>
        </p:nvCxnSpPr>
        <p:spPr>
          <a:xfrm flipH="1">
            <a:off x="7365268" y="2118707"/>
            <a:ext cx="1375260" cy="124309"/>
          </a:xfrm>
          <a:prstGeom prst="line">
            <a:avLst/>
          </a:prstGeom>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A43233B1-D84A-4521-8696-118CD8772C42}"/>
              </a:ext>
            </a:extLst>
          </p:cNvPr>
          <p:cNvSpPr/>
          <p:nvPr/>
        </p:nvSpPr>
        <p:spPr>
          <a:xfrm>
            <a:off x="270519" y="4780659"/>
            <a:ext cx="1537987" cy="25707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Start Date</a:t>
            </a:r>
          </a:p>
        </p:txBody>
      </p:sp>
      <p:sp>
        <p:nvSpPr>
          <p:cNvPr id="280" name="Oval 279">
            <a:extLst>
              <a:ext uri="{FF2B5EF4-FFF2-40B4-BE49-F238E27FC236}">
                <a16:creationId xmlns:a16="http://schemas.microsoft.com/office/drawing/2014/main" id="{D2CBAD38-6634-494E-A932-7E3F73E87823}"/>
              </a:ext>
            </a:extLst>
          </p:cNvPr>
          <p:cNvSpPr/>
          <p:nvPr/>
        </p:nvSpPr>
        <p:spPr>
          <a:xfrm>
            <a:off x="64655" y="5101536"/>
            <a:ext cx="1537987" cy="25707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End Date</a:t>
            </a:r>
          </a:p>
        </p:txBody>
      </p:sp>
      <p:cxnSp>
        <p:nvCxnSpPr>
          <p:cNvPr id="281" name="Straight Connector 280">
            <a:extLst>
              <a:ext uri="{FF2B5EF4-FFF2-40B4-BE49-F238E27FC236}">
                <a16:creationId xmlns:a16="http://schemas.microsoft.com/office/drawing/2014/main" id="{C6914B33-A6D0-421F-ABF0-758010D0F214}"/>
              </a:ext>
            </a:extLst>
          </p:cNvPr>
          <p:cNvCxnSpPr>
            <a:cxnSpLocks/>
            <a:stCxn id="278" idx="0"/>
            <a:endCxn id="186" idx="2"/>
          </p:cNvCxnSpPr>
          <p:nvPr/>
        </p:nvCxnSpPr>
        <p:spPr>
          <a:xfrm flipH="1" flipV="1">
            <a:off x="696178" y="4033912"/>
            <a:ext cx="245974" cy="338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6F956CA-0C5E-4ECE-9326-261898182155}"/>
              </a:ext>
            </a:extLst>
          </p:cNvPr>
          <p:cNvCxnSpPr>
            <a:cxnSpLocks/>
            <a:stCxn id="279" idx="0"/>
            <a:endCxn id="186" idx="2"/>
          </p:cNvCxnSpPr>
          <p:nvPr/>
        </p:nvCxnSpPr>
        <p:spPr>
          <a:xfrm flipH="1" flipV="1">
            <a:off x="696178" y="4033912"/>
            <a:ext cx="343334" cy="74674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C3F84D5-AF85-4DAE-BE8C-143A6336E286}"/>
              </a:ext>
            </a:extLst>
          </p:cNvPr>
          <p:cNvCxnSpPr>
            <a:cxnSpLocks/>
            <a:stCxn id="280" idx="1"/>
            <a:endCxn id="186" idx="2"/>
          </p:cNvCxnSpPr>
          <p:nvPr/>
        </p:nvCxnSpPr>
        <p:spPr>
          <a:xfrm flipV="1">
            <a:off x="289888" y="4033912"/>
            <a:ext cx="406290" cy="1105271"/>
          </a:xfrm>
          <a:prstGeom prst="line">
            <a:avLst/>
          </a:prstGeom>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3EEFCAF0-5BA8-489A-8C40-83C26057D308}"/>
              </a:ext>
            </a:extLst>
          </p:cNvPr>
          <p:cNvSpPr/>
          <p:nvPr/>
        </p:nvSpPr>
        <p:spPr>
          <a:xfrm>
            <a:off x="2632786" y="3196899"/>
            <a:ext cx="1009129" cy="26948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Item Description</a:t>
            </a:r>
          </a:p>
        </p:txBody>
      </p:sp>
      <p:sp>
        <p:nvSpPr>
          <p:cNvPr id="285" name="Oval 284">
            <a:extLst>
              <a:ext uri="{FF2B5EF4-FFF2-40B4-BE49-F238E27FC236}">
                <a16:creationId xmlns:a16="http://schemas.microsoft.com/office/drawing/2014/main" id="{33BA4121-A407-41A0-8D28-370A839ED3FC}"/>
              </a:ext>
            </a:extLst>
          </p:cNvPr>
          <p:cNvSpPr/>
          <p:nvPr/>
        </p:nvSpPr>
        <p:spPr>
          <a:xfrm>
            <a:off x="4206982" y="4225613"/>
            <a:ext cx="912537" cy="218171"/>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Price</a:t>
            </a:r>
          </a:p>
        </p:txBody>
      </p:sp>
      <p:cxnSp>
        <p:nvCxnSpPr>
          <p:cNvPr id="286" name="Straight Connector 285">
            <a:extLst>
              <a:ext uri="{FF2B5EF4-FFF2-40B4-BE49-F238E27FC236}">
                <a16:creationId xmlns:a16="http://schemas.microsoft.com/office/drawing/2014/main" id="{C460DC3D-085E-4A46-86E5-AF2F3C0676DA}"/>
              </a:ext>
            </a:extLst>
          </p:cNvPr>
          <p:cNvCxnSpPr>
            <a:cxnSpLocks/>
            <a:stCxn id="154" idx="0"/>
            <a:endCxn id="284" idx="5"/>
          </p:cNvCxnSpPr>
          <p:nvPr/>
        </p:nvCxnSpPr>
        <p:spPr>
          <a:xfrm flipH="1" flipV="1">
            <a:off x="3494131" y="3426914"/>
            <a:ext cx="592257" cy="248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17B4F52-CAAD-4E77-971F-70C8BB39DB36}"/>
              </a:ext>
            </a:extLst>
          </p:cNvPr>
          <p:cNvCxnSpPr>
            <a:cxnSpLocks/>
            <a:stCxn id="285" idx="0"/>
            <a:endCxn id="154" idx="2"/>
          </p:cNvCxnSpPr>
          <p:nvPr/>
        </p:nvCxnSpPr>
        <p:spPr>
          <a:xfrm flipH="1" flipV="1">
            <a:off x="4086388" y="4033913"/>
            <a:ext cx="576863" cy="191699"/>
          </a:xfrm>
          <a:prstGeom prst="line">
            <a:avLst/>
          </a:prstGeom>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08B087AE-FEB5-4B9E-BEC4-97C1A65B58E6}"/>
              </a:ext>
            </a:extLst>
          </p:cNvPr>
          <p:cNvSpPr/>
          <p:nvPr/>
        </p:nvSpPr>
        <p:spPr>
          <a:xfrm>
            <a:off x="3935660" y="6449618"/>
            <a:ext cx="1009129" cy="26948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Category Name</a:t>
            </a:r>
          </a:p>
        </p:txBody>
      </p:sp>
      <p:cxnSp>
        <p:nvCxnSpPr>
          <p:cNvPr id="289" name="Straight Connector 288">
            <a:extLst>
              <a:ext uri="{FF2B5EF4-FFF2-40B4-BE49-F238E27FC236}">
                <a16:creationId xmlns:a16="http://schemas.microsoft.com/office/drawing/2014/main" id="{E111D28D-5290-44EA-8A01-85E98699F8B1}"/>
              </a:ext>
            </a:extLst>
          </p:cNvPr>
          <p:cNvCxnSpPr>
            <a:cxnSpLocks/>
            <a:stCxn id="288" idx="0"/>
            <a:endCxn id="156" idx="2"/>
          </p:cNvCxnSpPr>
          <p:nvPr/>
        </p:nvCxnSpPr>
        <p:spPr>
          <a:xfrm flipH="1" flipV="1">
            <a:off x="4095820" y="6319454"/>
            <a:ext cx="344405" cy="130164"/>
          </a:xfrm>
          <a:prstGeom prst="line">
            <a:avLst/>
          </a:prstGeom>
        </p:spPr>
        <p:style>
          <a:lnRef idx="1">
            <a:schemeClr val="accent1"/>
          </a:lnRef>
          <a:fillRef idx="0">
            <a:schemeClr val="accent1"/>
          </a:fillRef>
          <a:effectRef idx="0">
            <a:schemeClr val="accent1"/>
          </a:effectRef>
          <a:fontRef idx="minor">
            <a:schemeClr val="tx1"/>
          </a:fontRef>
        </p:style>
      </p:cxnSp>
      <p:sp>
        <p:nvSpPr>
          <p:cNvPr id="290" name="Oval 289">
            <a:extLst>
              <a:ext uri="{FF2B5EF4-FFF2-40B4-BE49-F238E27FC236}">
                <a16:creationId xmlns:a16="http://schemas.microsoft.com/office/drawing/2014/main" id="{F22AA083-A3E0-49D1-905B-5432FC54C9CD}"/>
              </a:ext>
            </a:extLst>
          </p:cNvPr>
          <p:cNvSpPr/>
          <p:nvPr/>
        </p:nvSpPr>
        <p:spPr>
          <a:xfrm>
            <a:off x="1892056" y="2483613"/>
            <a:ext cx="1217170" cy="310471"/>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Vendor ID</a:t>
            </a:r>
          </a:p>
        </p:txBody>
      </p:sp>
      <p:sp>
        <p:nvSpPr>
          <p:cNvPr id="291" name="Oval 290">
            <a:extLst>
              <a:ext uri="{FF2B5EF4-FFF2-40B4-BE49-F238E27FC236}">
                <a16:creationId xmlns:a16="http://schemas.microsoft.com/office/drawing/2014/main" id="{55B8D2B0-80F3-499A-AD44-A2574AB35F63}"/>
              </a:ext>
            </a:extLst>
          </p:cNvPr>
          <p:cNvSpPr/>
          <p:nvPr/>
        </p:nvSpPr>
        <p:spPr>
          <a:xfrm>
            <a:off x="5079329" y="2527675"/>
            <a:ext cx="1078938" cy="237156"/>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u="sng">
                <a:solidFill>
                  <a:schemeClr val="tx1"/>
                </a:solidFill>
              </a:rPr>
              <a:t>Item ID</a:t>
            </a:r>
          </a:p>
        </p:txBody>
      </p:sp>
      <p:cxnSp>
        <p:nvCxnSpPr>
          <p:cNvPr id="292" name="Straight Connector 291">
            <a:extLst>
              <a:ext uri="{FF2B5EF4-FFF2-40B4-BE49-F238E27FC236}">
                <a16:creationId xmlns:a16="http://schemas.microsoft.com/office/drawing/2014/main" id="{C89FD483-2DFF-4F5C-80AA-EBCDC1070C0F}"/>
              </a:ext>
            </a:extLst>
          </p:cNvPr>
          <p:cNvCxnSpPr>
            <a:cxnSpLocks/>
            <a:stCxn id="290" idx="6"/>
            <a:endCxn id="162" idx="1"/>
          </p:cNvCxnSpPr>
          <p:nvPr/>
        </p:nvCxnSpPr>
        <p:spPr>
          <a:xfrm>
            <a:off x="3109226" y="2638848"/>
            <a:ext cx="143613" cy="1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362E244-B4E2-404F-9514-23C04BAA6FCF}"/>
              </a:ext>
            </a:extLst>
          </p:cNvPr>
          <p:cNvCxnSpPr>
            <a:cxnSpLocks/>
            <a:stCxn id="161" idx="3"/>
            <a:endCxn id="291" idx="2"/>
          </p:cNvCxnSpPr>
          <p:nvPr/>
        </p:nvCxnSpPr>
        <p:spPr>
          <a:xfrm flipV="1">
            <a:off x="4935437" y="2646253"/>
            <a:ext cx="143892" cy="7877"/>
          </a:xfrm>
          <a:prstGeom prst="line">
            <a:avLst/>
          </a:prstGeom>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E0B5031A-26F6-4A61-860B-ABC4197B5476}"/>
              </a:ext>
            </a:extLst>
          </p:cNvPr>
          <p:cNvSpPr/>
          <p:nvPr/>
        </p:nvSpPr>
        <p:spPr>
          <a:xfrm>
            <a:off x="11026963" y="6007674"/>
            <a:ext cx="977971" cy="32588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Address</a:t>
            </a:r>
          </a:p>
        </p:txBody>
      </p:sp>
      <p:cxnSp>
        <p:nvCxnSpPr>
          <p:cNvPr id="295" name="Straight Connector 294">
            <a:extLst>
              <a:ext uri="{FF2B5EF4-FFF2-40B4-BE49-F238E27FC236}">
                <a16:creationId xmlns:a16="http://schemas.microsoft.com/office/drawing/2014/main" id="{1A6C566C-B225-445F-9661-4A05BA63E219}"/>
              </a:ext>
            </a:extLst>
          </p:cNvPr>
          <p:cNvCxnSpPr>
            <a:cxnSpLocks/>
            <a:stCxn id="148" idx="2"/>
            <a:endCxn id="294" idx="0"/>
          </p:cNvCxnSpPr>
          <p:nvPr/>
        </p:nvCxnSpPr>
        <p:spPr>
          <a:xfrm flipH="1">
            <a:off x="11515949" y="5714096"/>
            <a:ext cx="32573" cy="293578"/>
          </a:xfrm>
          <a:prstGeom prst="line">
            <a:avLst/>
          </a:prstGeom>
        </p:spPr>
        <p:style>
          <a:lnRef idx="1">
            <a:schemeClr val="accent1"/>
          </a:lnRef>
          <a:fillRef idx="0">
            <a:schemeClr val="accent1"/>
          </a:fillRef>
          <a:effectRef idx="0">
            <a:schemeClr val="accent1"/>
          </a:effectRef>
          <a:fontRef idx="minor">
            <a:schemeClr val="tx1"/>
          </a:fontRef>
        </p:style>
      </p:cxnSp>
      <p:sp>
        <p:nvSpPr>
          <p:cNvPr id="296" name="Oval 295">
            <a:extLst>
              <a:ext uri="{FF2B5EF4-FFF2-40B4-BE49-F238E27FC236}">
                <a16:creationId xmlns:a16="http://schemas.microsoft.com/office/drawing/2014/main" id="{5392F1E4-E452-4320-BC39-35B113497B48}"/>
              </a:ext>
            </a:extLst>
          </p:cNvPr>
          <p:cNvSpPr/>
          <p:nvPr/>
        </p:nvSpPr>
        <p:spPr>
          <a:xfrm>
            <a:off x="9647233" y="5943469"/>
            <a:ext cx="977971" cy="325884"/>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Web URL</a:t>
            </a:r>
          </a:p>
        </p:txBody>
      </p:sp>
      <p:cxnSp>
        <p:nvCxnSpPr>
          <p:cNvPr id="297" name="Straight Connector 296">
            <a:extLst>
              <a:ext uri="{FF2B5EF4-FFF2-40B4-BE49-F238E27FC236}">
                <a16:creationId xmlns:a16="http://schemas.microsoft.com/office/drawing/2014/main" id="{55E76587-0B9E-4FED-8B8C-3DFB157C4CE9}"/>
              </a:ext>
            </a:extLst>
          </p:cNvPr>
          <p:cNvCxnSpPr>
            <a:cxnSpLocks/>
            <a:stCxn id="147" idx="2"/>
            <a:endCxn id="296" idx="0"/>
          </p:cNvCxnSpPr>
          <p:nvPr/>
        </p:nvCxnSpPr>
        <p:spPr>
          <a:xfrm>
            <a:off x="10032362" y="5718243"/>
            <a:ext cx="103857" cy="225227"/>
          </a:xfrm>
          <a:prstGeom prst="line">
            <a:avLst/>
          </a:prstGeom>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3879A2A1-EC11-4746-B536-E3565CA134CB}"/>
              </a:ext>
            </a:extLst>
          </p:cNvPr>
          <p:cNvSpPr/>
          <p:nvPr/>
        </p:nvSpPr>
        <p:spPr>
          <a:xfrm>
            <a:off x="9149987" y="1617465"/>
            <a:ext cx="1240230" cy="26962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Name</a:t>
            </a:r>
          </a:p>
        </p:txBody>
      </p:sp>
      <p:sp>
        <p:nvSpPr>
          <p:cNvPr id="278" name="Oval 277">
            <a:extLst>
              <a:ext uri="{FF2B5EF4-FFF2-40B4-BE49-F238E27FC236}">
                <a16:creationId xmlns:a16="http://schemas.microsoft.com/office/drawing/2014/main" id="{471D6A85-62F1-450A-96CC-EA688EFE1734}"/>
              </a:ext>
            </a:extLst>
          </p:cNvPr>
          <p:cNvSpPr/>
          <p:nvPr/>
        </p:nvSpPr>
        <p:spPr>
          <a:xfrm>
            <a:off x="173158" y="4372249"/>
            <a:ext cx="1537987" cy="257072"/>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Promotion Type</a:t>
            </a:r>
          </a:p>
        </p:txBody>
      </p:sp>
      <p:sp>
        <p:nvSpPr>
          <p:cNvPr id="233" name="Oval 232">
            <a:extLst>
              <a:ext uri="{FF2B5EF4-FFF2-40B4-BE49-F238E27FC236}">
                <a16:creationId xmlns:a16="http://schemas.microsoft.com/office/drawing/2014/main" id="{AD0363A8-DBD2-4C82-8E4F-172570B4CC92}"/>
              </a:ext>
            </a:extLst>
          </p:cNvPr>
          <p:cNvSpPr/>
          <p:nvPr/>
        </p:nvSpPr>
        <p:spPr>
          <a:xfrm>
            <a:off x="6266175" y="6255252"/>
            <a:ext cx="943271" cy="236980"/>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Product Category</a:t>
            </a:r>
          </a:p>
        </p:txBody>
      </p:sp>
      <p:sp>
        <p:nvSpPr>
          <p:cNvPr id="208" name="Oval 207">
            <a:extLst>
              <a:ext uri="{FF2B5EF4-FFF2-40B4-BE49-F238E27FC236}">
                <a16:creationId xmlns:a16="http://schemas.microsoft.com/office/drawing/2014/main" id="{E05D3354-9FDC-4C6B-8CAC-FD16F8DCF35A}"/>
              </a:ext>
            </a:extLst>
          </p:cNvPr>
          <p:cNvSpPr/>
          <p:nvPr/>
        </p:nvSpPr>
        <p:spPr>
          <a:xfrm>
            <a:off x="8234606" y="1327705"/>
            <a:ext cx="1240230" cy="269623"/>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a:solidFill>
                  <a:schemeClr val="tx1"/>
                </a:solidFill>
              </a:rPr>
              <a:t>Customer ID</a:t>
            </a:r>
          </a:p>
        </p:txBody>
      </p:sp>
      <p:sp>
        <p:nvSpPr>
          <p:cNvPr id="188" name="Diamond 187">
            <a:extLst>
              <a:ext uri="{FF2B5EF4-FFF2-40B4-BE49-F238E27FC236}">
                <a16:creationId xmlns:a16="http://schemas.microsoft.com/office/drawing/2014/main" id="{7E2B58FE-5310-409D-B26F-33ADCCFF92B7}"/>
              </a:ext>
            </a:extLst>
          </p:cNvPr>
          <p:cNvSpPr/>
          <p:nvPr/>
        </p:nvSpPr>
        <p:spPr>
          <a:xfrm>
            <a:off x="1814467" y="3650505"/>
            <a:ext cx="906192" cy="446969"/>
          </a:xfrm>
          <a:prstGeom prst="diamond">
            <a:avLst/>
          </a:prstGeom>
          <a:solidFill>
            <a:srgbClr val="7030A0">
              <a:alpha val="2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2">
                    <a:lumMod val="25000"/>
                  </a:schemeClr>
                </a:solidFill>
              </a:rPr>
              <a:t>has</a:t>
            </a:r>
          </a:p>
        </p:txBody>
      </p:sp>
      <p:cxnSp>
        <p:nvCxnSpPr>
          <p:cNvPr id="300" name="Straight Connector 299">
            <a:extLst>
              <a:ext uri="{FF2B5EF4-FFF2-40B4-BE49-F238E27FC236}">
                <a16:creationId xmlns:a16="http://schemas.microsoft.com/office/drawing/2014/main" id="{AD905A10-8793-47A3-8B03-6EFE37686D6D}"/>
              </a:ext>
            </a:extLst>
          </p:cNvPr>
          <p:cNvCxnSpPr>
            <a:cxnSpLocks/>
            <a:stCxn id="188" idx="3"/>
            <a:endCxn id="154" idx="1"/>
          </p:cNvCxnSpPr>
          <p:nvPr/>
        </p:nvCxnSpPr>
        <p:spPr>
          <a:xfrm flipV="1">
            <a:off x="2720659" y="3854727"/>
            <a:ext cx="516679" cy="192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79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subTitle" idx="1"/>
          </p:nvPr>
        </p:nvSpPr>
        <p:spPr>
          <a:xfrm>
            <a:off x="2213484"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Key Insights and Highlights</a:t>
            </a:r>
            <a:endParaRPr>
              <a:solidFill>
                <a:schemeClr val="tx1">
                  <a:lumMod val="65000"/>
                  <a:lumOff val="35000"/>
                </a:schemeClr>
              </a:solidFill>
            </a:endParaRPr>
          </a:p>
        </p:txBody>
      </p:sp>
      <p:sp>
        <p:nvSpPr>
          <p:cNvPr id="509" name="Google Shape;509;p44"/>
          <p:cNvSpPr txBox="1">
            <a:spLocks noGrp="1"/>
          </p:cNvSpPr>
          <p:nvPr>
            <p:ph type="title"/>
          </p:nvPr>
        </p:nvSpPr>
        <p:spPr>
          <a:xfrm>
            <a:off x="2213503" y="2121833"/>
            <a:ext cx="2892000" cy="487600"/>
          </a:xfrm>
          <a:prstGeom prst="rect">
            <a:avLst/>
          </a:prstGeom>
        </p:spPr>
        <p:txBody>
          <a:bodyPr spcFirstLastPara="1" vert="horz" wrap="square" lIns="121900" tIns="121900" rIns="121900" bIns="121900" rtlCol="0" anchor="ctr" anchorCtr="0">
            <a:noAutofit/>
          </a:bodyPr>
          <a:lstStyle/>
          <a:p>
            <a:r>
              <a:rPr lang="en">
                <a:solidFill>
                  <a:srgbClr val="3070AA"/>
                </a:solidFill>
              </a:rPr>
              <a:t>Executive Summary</a:t>
            </a:r>
            <a:endParaRPr>
              <a:solidFill>
                <a:srgbClr val="3070AA"/>
              </a:solidFill>
            </a:endParaRPr>
          </a:p>
        </p:txBody>
      </p:sp>
      <p:sp>
        <p:nvSpPr>
          <p:cNvPr id="511" name="Google Shape;511;p44"/>
          <p:cNvSpPr txBox="1">
            <a:spLocks noGrp="1"/>
          </p:cNvSpPr>
          <p:nvPr>
            <p:ph type="subTitle" idx="3"/>
          </p:nvPr>
        </p:nvSpPr>
        <p:spPr>
          <a:xfrm>
            <a:off x="2213484"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Tools and Techniques</a:t>
            </a:r>
            <a:endParaRPr>
              <a:solidFill>
                <a:schemeClr val="tx1">
                  <a:lumMod val="65000"/>
                  <a:lumOff val="35000"/>
                </a:schemeClr>
              </a:solidFill>
            </a:endParaRPr>
          </a:p>
        </p:txBody>
      </p:sp>
      <p:sp>
        <p:nvSpPr>
          <p:cNvPr id="512" name="Google Shape;512;p44"/>
          <p:cNvSpPr txBox="1">
            <a:spLocks noGrp="1"/>
          </p:cNvSpPr>
          <p:nvPr>
            <p:ph type="title" idx="4"/>
          </p:nvPr>
        </p:nvSpPr>
        <p:spPr>
          <a:xfrm>
            <a:off x="2213503" y="4386867"/>
            <a:ext cx="2892000" cy="487600"/>
          </a:xfrm>
          <a:prstGeom prst="rect">
            <a:avLst/>
          </a:prstGeom>
        </p:spPr>
        <p:txBody>
          <a:bodyPr spcFirstLastPara="1" vert="horz" wrap="square" lIns="121900" tIns="121900" rIns="121900" bIns="121900" rtlCol="0" anchor="ctr" anchorCtr="0">
            <a:noAutofit/>
          </a:bodyPr>
          <a:lstStyle/>
          <a:p>
            <a:r>
              <a:rPr lang="en">
                <a:solidFill>
                  <a:srgbClr val="3070AA"/>
                </a:solidFill>
              </a:rPr>
              <a:t>Case Analysis</a:t>
            </a:r>
            <a:endParaRPr>
              <a:solidFill>
                <a:srgbClr val="3070AA"/>
              </a:solidFill>
            </a:endParaRPr>
          </a:p>
        </p:txBody>
      </p:sp>
      <p:sp>
        <p:nvSpPr>
          <p:cNvPr id="514" name="Google Shape;514;p44"/>
          <p:cNvSpPr txBox="1">
            <a:spLocks noGrp="1"/>
          </p:cNvSpPr>
          <p:nvPr>
            <p:ph type="subTitle" idx="6"/>
          </p:nvPr>
        </p:nvSpPr>
        <p:spPr>
          <a:xfrm>
            <a:off x="7980417"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Current Issues and Pain Points</a:t>
            </a:r>
            <a:endParaRPr>
              <a:solidFill>
                <a:schemeClr val="tx1">
                  <a:lumMod val="65000"/>
                  <a:lumOff val="35000"/>
                </a:schemeClr>
              </a:solidFill>
            </a:endParaRPr>
          </a:p>
        </p:txBody>
      </p:sp>
      <p:sp>
        <p:nvSpPr>
          <p:cNvPr id="515" name="Google Shape;515;p44"/>
          <p:cNvSpPr txBox="1">
            <a:spLocks noGrp="1"/>
          </p:cNvSpPr>
          <p:nvPr>
            <p:ph type="title" idx="7"/>
          </p:nvPr>
        </p:nvSpPr>
        <p:spPr>
          <a:xfrm>
            <a:off x="7980436" y="2121833"/>
            <a:ext cx="2892000" cy="487600"/>
          </a:xfrm>
          <a:prstGeom prst="rect">
            <a:avLst/>
          </a:prstGeom>
        </p:spPr>
        <p:txBody>
          <a:bodyPr spcFirstLastPara="1" vert="horz" wrap="square" lIns="121900" tIns="121900" rIns="121900" bIns="121900" rtlCol="0" anchor="ctr" anchorCtr="0">
            <a:noAutofit/>
          </a:bodyPr>
          <a:lstStyle/>
          <a:p>
            <a:r>
              <a:rPr lang="en">
                <a:solidFill>
                  <a:srgbClr val="3070AA"/>
                </a:solidFill>
              </a:rPr>
              <a:t>Problem Statement</a:t>
            </a:r>
            <a:endParaRPr>
              <a:solidFill>
                <a:srgbClr val="3070AA"/>
              </a:solidFill>
            </a:endParaRPr>
          </a:p>
        </p:txBody>
      </p:sp>
      <p:sp>
        <p:nvSpPr>
          <p:cNvPr id="517" name="Google Shape;517;p44"/>
          <p:cNvSpPr txBox="1">
            <a:spLocks noGrp="1"/>
          </p:cNvSpPr>
          <p:nvPr>
            <p:ph type="subTitle" idx="9"/>
          </p:nvPr>
        </p:nvSpPr>
        <p:spPr>
          <a:xfrm>
            <a:off x="7980417"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Solutions, Analysis and Impact</a:t>
            </a:r>
            <a:endParaRPr>
              <a:solidFill>
                <a:schemeClr val="tx1">
                  <a:lumMod val="65000"/>
                  <a:lumOff val="35000"/>
                </a:schemeClr>
              </a:solidFill>
            </a:endParaRPr>
          </a:p>
        </p:txBody>
      </p:sp>
      <p:sp>
        <p:nvSpPr>
          <p:cNvPr id="518" name="Google Shape;518;p44"/>
          <p:cNvSpPr txBox="1">
            <a:spLocks noGrp="1"/>
          </p:cNvSpPr>
          <p:nvPr>
            <p:ph type="title" idx="13"/>
          </p:nvPr>
        </p:nvSpPr>
        <p:spPr>
          <a:xfrm>
            <a:off x="7980436" y="4386867"/>
            <a:ext cx="3354314" cy="487600"/>
          </a:xfrm>
          <a:prstGeom prst="rect">
            <a:avLst/>
          </a:prstGeom>
        </p:spPr>
        <p:txBody>
          <a:bodyPr spcFirstLastPara="1" vert="horz" wrap="square" lIns="121900" tIns="121900" rIns="121900" bIns="121900" rtlCol="0" anchor="ctr" anchorCtr="0">
            <a:noAutofit/>
          </a:bodyPr>
          <a:lstStyle/>
          <a:p>
            <a:r>
              <a:rPr lang="en">
                <a:solidFill>
                  <a:srgbClr val="3070AA"/>
                </a:solidFill>
              </a:rPr>
              <a:t>Recommendations</a:t>
            </a:r>
            <a:endParaRPr>
              <a:solidFill>
                <a:srgbClr val="3070AA"/>
              </a:solidFill>
            </a:endParaRPr>
          </a:p>
        </p:txBody>
      </p:sp>
      <p:pic>
        <p:nvPicPr>
          <p:cNvPr id="11" name="Picture 10" descr="Shape&#10;&#10;Description automatically generated with low confidence">
            <a:extLst>
              <a:ext uri="{FF2B5EF4-FFF2-40B4-BE49-F238E27FC236}">
                <a16:creationId xmlns:a16="http://schemas.microsoft.com/office/drawing/2014/main" id="{55E37D65-13C3-42A0-8979-4014AE6FB8B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975254" y="1908433"/>
            <a:ext cx="914400" cy="91440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9A315BD8-1EAB-45BA-B740-6BBC3D6D31A9}"/>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975254" y="4417267"/>
            <a:ext cx="914400" cy="9144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CAD36A6D-F8F9-4C7A-A525-69EE240F8073}"/>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08311" y="1938525"/>
            <a:ext cx="914400" cy="91440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Agenda</a:t>
            </a:r>
          </a:p>
        </p:txBody>
      </p:sp>
      <p:pic>
        <p:nvPicPr>
          <p:cNvPr id="21" name="Picture 20" descr="Shape&#10;&#10;Description automatically generated with low confidence">
            <a:extLst>
              <a:ext uri="{FF2B5EF4-FFF2-40B4-BE49-F238E27FC236}">
                <a16:creationId xmlns:a16="http://schemas.microsoft.com/office/drawing/2014/main" id="{B88A1E0E-8DF2-4F35-A70B-B58FDF04D902}"/>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08311" y="4386867"/>
            <a:ext cx="914400" cy="914400"/>
          </a:xfrm>
          <a:prstGeom prst="rect">
            <a:avLst/>
          </a:prstGeom>
        </p:spPr>
      </p:pic>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7">
            <a:duotone>
              <a:prstClr val="black"/>
              <a:srgbClr val="DFDCD4">
                <a:tint val="45000"/>
                <a:satMod val="400000"/>
              </a:srgbClr>
            </a:duotone>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subTitle" idx="1"/>
          </p:nvPr>
        </p:nvSpPr>
        <p:spPr>
          <a:xfrm>
            <a:off x="2213484"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Key Insights and Highlights</a:t>
            </a:r>
            <a:endParaRPr>
              <a:solidFill>
                <a:schemeClr val="tx1">
                  <a:lumMod val="65000"/>
                  <a:lumOff val="35000"/>
                </a:schemeClr>
              </a:solidFill>
            </a:endParaRPr>
          </a:p>
        </p:txBody>
      </p:sp>
      <p:sp>
        <p:nvSpPr>
          <p:cNvPr id="509" name="Google Shape;509;p44"/>
          <p:cNvSpPr txBox="1">
            <a:spLocks noGrp="1"/>
          </p:cNvSpPr>
          <p:nvPr>
            <p:ph type="title"/>
          </p:nvPr>
        </p:nvSpPr>
        <p:spPr>
          <a:xfrm>
            <a:off x="2213503" y="2121833"/>
            <a:ext cx="2892000" cy="487600"/>
          </a:xfrm>
          <a:prstGeom prst="rect">
            <a:avLst/>
          </a:prstGeom>
        </p:spPr>
        <p:txBody>
          <a:bodyPr spcFirstLastPara="1" vert="horz" wrap="square" lIns="121900" tIns="121900" rIns="121900" bIns="121900" rtlCol="0" anchor="ctr" anchorCtr="0">
            <a:noAutofit/>
          </a:bodyPr>
          <a:lstStyle/>
          <a:p>
            <a:r>
              <a:rPr lang="en">
                <a:solidFill>
                  <a:srgbClr val="3070AA"/>
                </a:solidFill>
              </a:rPr>
              <a:t>Executive Summary</a:t>
            </a:r>
            <a:endParaRPr>
              <a:solidFill>
                <a:srgbClr val="3070AA"/>
              </a:solidFill>
            </a:endParaRPr>
          </a:p>
        </p:txBody>
      </p:sp>
      <p:sp>
        <p:nvSpPr>
          <p:cNvPr id="511" name="Google Shape;511;p44"/>
          <p:cNvSpPr txBox="1">
            <a:spLocks noGrp="1"/>
          </p:cNvSpPr>
          <p:nvPr>
            <p:ph type="subTitle" idx="3"/>
          </p:nvPr>
        </p:nvSpPr>
        <p:spPr>
          <a:xfrm>
            <a:off x="2213484"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Tools and Techniques</a:t>
            </a:r>
            <a:endParaRPr>
              <a:solidFill>
                <a:schemeClr val="tx1">
                  <a:lumMod val="65000"/>
                  <a:lumOff val="35000"/>
                </a:schemeClr>
              </a:solidFill>
            </a:endParaRPr>
          </a:p>
        </p:txBody>
      </p:sp>
      <p:sp>
        <p:nvSpPr>
          <p:cNvPr id="512" name="Google Shape;512;p44"/>
          <p:cNvSpPr txBox="1">
            <a:spLocks noGrp="1"/>
          </p:cNvSpPr>
          <p:nvPr>
            <p:ph type="title" idx="4"/>
          </p:nvPr>
        </p:nvSpPr>
        <p:spPr>
          <a:xfrm>
            <a:off x="2213503" y="4386867"/>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Case Analysis</a:t>
            </a:r>
            <a:endParaRPr>
              <a:solidFill>
                <a:schemeClr val="bg1">
                  <a:lumMod val="50000"/>
                </a:schemeClr>
              </a:solidFill>
            </a:endParaRPr>
          </a:p>
        </p:txBody>
      </p:sp>
      <p:sp>
        <p:nvSpPr>
          <p:cNvPr id="514" name="Google Shape;514;p44"/>
          <p:cNvSpPr txBox="1">
            <a:spLocks noGrp="1"/>
          </p:cNvSpPr>
          <p:nvPr>
            <p:ph type="subTitle" idx="6"/>
          </p:nvPr>
        </p:nvSpPr>
        <p:spPr>
          <a:xfrm>
            <a:off x="7980417"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Current Issues and Pain Points</a:t>
            </a:r>
            <a:endParaRPr>
              <a:solidFill>
                <a:schemeClr val="tx1">
                  <a:lumMod val="65000"/>
                  <a:lumOff val="35000"/>
                </a:schemeClr>
              </a:solidFill>
            </a:endParaRPr>
          </a:p>
        </p:txBody>
      </p:sp>
      <p:sp>
        <p:nvSpPr>
          <p:cNvPr id="515" name="Google Shape;515;p44"/>
          <p:cNvSpPr txBox="1">
            <a:spLocks noGrp="1"/>
          </p:cNvSpPr>
          <p:nvPr>
            <p:ph type="title" idx="7"/>
          </p:nvPr>
        </p:nvSpPr>
        <p:spPr>
          <a:xfrm>
            <a:off x="7980436" y="2121833"/>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Problem Statement</a:t>
            </a:r>
            <a:endParaRPr>
              <a:solidFill>
                <a:schemeClr val="bg1">
                  <a:lumMod val="50000"/>
                </a:schemeClr>
              </a:solidFill>
            </a:endParaRPr>
          </a:p>
        </p:txBody>
      </p:sp>
      <p:sp>
        <p:nvSpPr>
          <p:cNvPr id="517" name="Google Shape;517;p44"/>
          <p:cNvSpPr txBox="1">
            <a:spLocks noGrp="1"/>
          </p:cNvSpPr>
          <p:nvPr>
            <p:ph type="subTitle" idx="9"/>
          </p:nvPr>
        </p:nvSpPr>
        <p:spPr>
          <a:xfrm>
            <a:off x="7980417"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Solutions, Analysis and Impact</a:t>
            </a:r>
            <a:endParaRPr>
              <a:solidFill>
                <a:schemeClr val="tx1">
                  <a:lumMod val="65000"/>
                  <a:lumOff val="35000"/>
                </a:schemeClr>
              </a:solidFill>
            </a:endParaRPr>
          </a:p>
        </p:txBody>
      </p:sp>
      <p:sp>
        <p:nvSpPr>
          <p:cNvPr id="518" name="Google Shape;518;p44"/>
          <p:cNvSpPr txBox="1">
            <a:spLocks noGrp="1"/>
          </p:cNvSpPr>
          <p:nvPr>
            <p:ph type="title" idx="13"/>
          </p:nvPr>
        </p:nvSpPr>
        <p:spPr>
          <a:xfrm>
            <a:off x="7980436" y="4386867"/>
            <a:ext cx="3354314"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Recommendations</a:t>
            </a:r>
            <a:endParaRPr>
              <a:solidFill>
                <a:schemeClr val="bg1">
                  <a:lumMod val="50000"/>
                </a:schemeClr>
              </a:solidFill>
            </a:endParaRPr>
          </a:p>
        </p:txBody>
      </p:sp>
      <p:pic>
        <p:nvPicPr>
          <p:cNvPr id="11" name="Picture 10" descr="Shape&#10;&#10;Description automatically generated with low confidence">
            <a:extLst>
              <a:ext uri="{FF2B5EF4-FFF2-40B4-BE49-F238E27FC236}">
                <a16:creationId xmlns:a16="http://schemas.microsoft.com/office/drawing/2014/main" id="{55E37D65-13C3-42A0-8979-4014AE6FB8B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75254" y="1908433"/>
            <a:ext cx="914400" cy="91440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9A315BD8-1EAB-45BA-B740-6BBC3D6D31A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75254" y="4417267"/>
            <a:ext cx="914400" cy="9144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CAD36A6D-F8F9-4C7A-A525-69EE240F8073}"/>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08311" y="1938525"/>
            <a:ext cx="914400" cy="91440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Agenda</a:t>
            </a:r>
          </a:p>
        </p:txBody>
      </p:sp>
      <p:pic>
        <p:nvPicPr>
          <p:cNvPr id="21" name="Picture 20" descr="Shape&#10;&#10;Description automatically generated with low confidence">
            <a:extLst>
              <a:ext uri="{FF2B5EF4-FFF2-40B4-BE49-F238E27FC236}">
                <a16:creationId xmlns:a16="http://schemas.microsoft.com/office/drawing/2014/main" id="{B88A1E0E-8DF2-4F35-A70B-B58FDF04D902}"/>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8311" y="4386867"/>
            <a:ext cx="914400" cy="914400"/>
          </a:xfrm>
          <a:prstGeom prst="rect">
            <a:avLst/>
          </a:prstGeom>
        </p:spPr>
      </p:pic>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7">
            <a:duotone>
              <a:prstClr val="black"/>
              <a:srgbClr val="DFDCD4">
                <a:tint val="45000"/>
                <a:satMod val="400000"/>
              </a:srgbClr>
            </a:duotone>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523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Executive Summary</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con&#10;&#10;Description automatically generated">
            <a:extLst>
              <a:ext uri="{FF2B5EF4-FFF2-40B4-BE49-F238E27FC236}">
                <a16:creationId xmlns:a16="http://schemas.microsoft.com/office/drawing/2014/main" id="{B14221EC-FEC7-474A-AA78-4F41D23CAE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436" y="2084024"/>
            <a:ext cx="3566160" cy="3566160"/>
          </a:xfrm>
          <a:prstGeom prst="rect">
            <a:avLst/>
          </a:prstGeom>
        </p:spPr>
      </p:pic>
      <p:sp>
        <p:nvSpPr>
          <p:cNvPr id="41" name="Rectangle: Diagonal Corners Snipped 40">
            <a:extLst>
              <a:ext uri="{FF2B5EF4-FFF2-40B4-BE49-F238E27FC236}">
                <a16:creationId xmlns:a16="http://schemas.microsoft.com/office/drawing/2014/main" id="{6BE512B0-18D9-42D7-8463-F1A125001BA4}"/>
              </a:ext>
            </a:extLst>
          </p:cNvPr>
          <p:cNvSpPr/>
          <p:nvPr/>
        </p:nvSpPr>
        <p:spPr>
          <a:xfrm>
            <a:off x="4512258" y="1262289"/>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Blip>
                <a:blip r:embed="rId8">
                  <a:extLst>
                    <a:ext uri="{96DAC541-7B7A-43D3-8B79-37D633B846F1}">
                      <asvg:svgBlip xmlns:asvg="http://schemas.microsoft.com/office/drawing/2016/SVG/main" r:embed="rId9"/>
                    </a:ext>
                  </a:extLst>
                </a:blip>
              </a:buBlip>
            </a:pPr>
            <a:r>
              <a:rPr lang="en-US" b="1">
                <a:solidFill>
                  <a:schemeClr val="tx1"/>
                </a:solidFill>
              </a:rPr>
              <a:t>Overview – </a:t>
            </a:r>
            <a:r>
              <a:rPr lang="en-US">
                <a:solidFill>
                  <a:schemeClr val="tx1"/>
                </a:solidFill>
              </a:rPr>
              <a:t>Help UBS to increase sales from multiple channels</a:t>
            </a:r>
          </a:p>
          <a:p>
            <a:pPr marL="285750" indent="-285750">
              <a:lnSpc>
                <a:spcPct val="200000"/>
              </a:lnSpc>
              <a:buBlip>
                <a:blip r:embed="rId8">
                  <a:extLst>
                    <a:ext uri="{96DAC541-7B7A-43D3-8B79-37D633B846F1}">
                      <asvg:svgBlip xmlns:asvg="http://schemas.microsoft.com/office/drawing/2016/SVG/main" r:embed="rId9"/>
                    </a:ext>
                  </a:extLst>
                </a:blip>
              </a:buBlip>
            </a:pPr>
            <a:r>
              <a:rPr lang="en-US" b="1">
                <a:solidFill>
                  <a:schemeClr val="tx1"/>
                </a:solidFill>
              </a:rPr>
              <a:t>Problem – </a:t>
            </a:r>
            <a:r>
              <a:rPr lang="en-US">
                <a:solidFill>
                  <a:schemeClr val="tx1"/>
                </a:solidFill>
              </a:rPr>
              <a:t>Having consistent sales throughout the year, managing increasing competition </a:t>
            </a:r>
          </a:p>
          <a:p>
            <a:pPr marL="285750" indent="-285750">
              <a:lnSpc>
                <a:spcPct val="200000"/>
              </a:lnSpc>
              <a:buBlip>
                <a:blip r:embed="rId8">
                  <a:extLst>
                    <a:ext uri="{96DAC541-7B7A-43D3-8B79-37D633B846F1}">
                      <asvg:svgBlip xmlns:asvg="http://schemas.microsoft.com/office/drawing/2016/SVG/main" r:embed="rId9"/>
                    </a:ext>
                  </a:extLst>
                </a:blip>
              </a:buBlip>
            </a:pPr>
            <a:r>
              <a:rPr lang="en-US" b="1">
                <a:solidFill>
                  <a:schemeClr val="tx1"/>
                </a:solidFill>
              </a:rPr>
              <a:t>Objective – </a:t>
            </a:r>
            <a:r>
              <a:rPr lang="en-US">
                <a:solidFill>
                  <a:schemeClr val="tx1"/>
                </a:solidFill>
              </a:rPr>
              <a:t>To create a DBMS that effectively mitigates all the above problems </a:t>
            </a:r>
            <a:endParaRPr lang="en-US" b="1">
              <a:solidFill>
                <a:schemeClr val="tx1"/>
              </a:solidFill>
            </a:endParaRPr>
          </a:p>
          <a:p>
            <a:pPr marL="285750" indent="-285750">
              <a:lnSpc>
                <a:spcPct val="200000"/>
              </a:lnSpc>
              <a:buBlip>
                <a:blip r:embed="rId8">
                  <a:extLst>
                    <a:ext uri="{96DAC541-7B7A-43D3-8B79-37D633B846F1}">
                      <asvg:svgBlip xmlns:asvg="http://schemas.microsoft.com/office/drawing/2016/SVG/main" r:embed="rId9"/>
                    </a:ext>
                  </a:extLst>
                </a:blip>
              </a:buBlip>
            </a:pPr>
            <a:r>
              <a:rPr lang="en-US" b="1">
                <a:solidFill>
                  <a:schemeClr val="tx1"/>
                </a:solidFill>
              </a:rPr>
              <a:t>Recommendations – </a:t>
            </a:r>
            <a:r>
              <a:rPr lang="en-US">
                <a:solidFill>
                  <a:schemeClr val="tx1"/>
                </a:solidFill>
              </a:rPr>
              <a:t>Demand forecasting, inventory management, online sales, customer management, promotions</a:t>
            </a:r>
          </a:p>
        </p:txBody>
      </p:sp>
    </p:spTree>
    <p:extLst>
      <p:ext uri="{BB962C8B-B14F-4D97-AF65-F5344CB8AC3E}">
        <p14:creationId xmlns:p14="http://schemas.microsoft.com/office/powerpoint/2010/main" val="627520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subTitle" idx="1"/>
          </p:nvPr>
        </p:nvSpPr>
        <p:spPr>
          <a:xfrm>
            <a:off x="2213484"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Key Insights and Highlights</a:t>
            </a:r>
            <a:endParaRPr>
              <a:solidFill>
                <a:schemeClr val="tx1">
                  <a:lumMod val="65000"/>
                  <a:lumOff val="35000"/>
                </a:schemeClr>
              </a:solidFill>
            </a:endParaRPr>
          </a:p>
        </p:txBody>
      </p:sp>
      <p:sp>
        <p:nvSpPr>
          <p:cNvPr id="509" name="Google Shape;509;p44"/>
          <p:cNvSpPr txBox="1">
            <a:spLocks noGrp="1"/>
          </p:cNvSpPr>
          <p:nvPr>
            <p:ph type="title"/>
          </p:nvPr>
        </p:nvSpPr>
        <p:spPr>
          <a:xfrm>
            <a:off x="2213503" y="2121833"/>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Executive Summary</a:t>
            </a:r>
            <a:endParaRPr>
              <a:solidFill>
                <a:schemeClr val="bg1">
                  <a:lumMod val="50000"/>
                </a:schemeClr>
              </a:solidFill>
            </a:endParaRPr>
          </a:p>
        </p:txBody>
      </p:sp>
      <p:sp>
        <p:nvSpPr>
          <p:cNvPr id="511" name="Google Shape;511;p44"/>
          <p:cNvSpPr txBox="1">
            <a:spLocks noGrp="1"/>
          </p:cNvSpPr>
          <p:nvPr>
            <p:ph type="subTitle" idx="3"/>
          </p:nvPr>
        </p:nvSpPr>
        <p:spPr>
          <a:xfrm>
            <a:off x="2213484"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Tools and Techniques</a:t>
            </a:r>
            <a:endParaRPr>
              <a:solidFill>
                <a:schemeClr val="tx1">
                  <a:lumMod val="65000"/>
                  <a:lumOff val="35000"/>
                </a:schemeClr>
              </a:solidFill>
            </a:endParaRPr>
          </a:p>
        </p:txBody>
      </p:sp>
      <p:sp>
        <p:nvSpPr>
          <p:cNvPr id="512" name="Google Shape;512;p44"/>
          <p:cNvSpPr txBox="1">
            <a:spLocks noGrp="1"/>
          </p:cNvSpPr>
          <p:nvPr>
            <p:ph type="title" idx="4"/>
          </p:nvPr>
        </p:nvSpPr>
        <p:spPr>
          <a:xfrm>
            <a:off x="2213503" y="4386867"/>
            <a:ext cx="2892000"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Case Analysis</a:t>
            </a:r>
            <a:endParaRPr>
              <a:solidFill>
                <a:schemeClr val="bg1">
                  <a:lumMod val="50000"/>
                </a:schemeClr>
              </a:solidFill>
            </a:endParaRPr>
          </a:p>
        </p:txBody>
      </p:sp>
      <p:sp>
        <p:nvSpPr>
          <p:cNvPr id="514" name="Google Shape;514;p44"/>
          <p:cNvSpPr txBox="1">
            <a:spLocks noGrp="1"/>
          </p:cNvSpPr>
          <p:nvPr>
            <p:ph type="subTitle" idx="6"/>
          </p:nvPr>
        </p:nvSpPr>
        <p:spPr>
          <a:xfrm>
            <a:off x="7980417" y="2777517"/>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Current Issues and Pain Points</a:t>
            </a:r>
            <a:endParaRPr>
              <a:solidFill>
                <a:schemeClr val="tx1">
                  <a:lumMod val="65000"/>
                  <a:lumOff val="35000"/>
                </a:schemeClr>
              </a:solidFill>
            </a:endParaRPr>
          </a:p>
        </p:txBody>
      </p:sp>
      <p:sp>
        <p:nvSpPr>
          <p:cNvPr id="515" name="Google Shape;515;p44"/>
          <p:cNvSpPr txBox="1">
            <a:spLocks noGrp="1"/>
          </p:cNvSpPr>
          <p:nvPr>
            <p:ph type="title" idx="7"/>
          </p:nvPr>
        </p:nvSpPr>
        <p:spPr>
          <a:xfrm>
            <a:off x="7980436" y="2121833"/>
            <a:ext cx="2892000" cy="487600"/>
          </a:xfrm>
          <a:prstGeom prst="rect">
            <a:avLst/>
          </a:prstGeom>
        </p:spPr>
        <p:txBody>
          <a:bodyPr spcFirstLastPara="1" vert="horz" wrap="square" lIns="121900" tIns="121900" rIns="121900" bIns="121900" rtlCol="0" anchor="ctr" anchorCtr="0">
            <a:noAutofit/>
          </a:bodyPr>
          <a:lstStyle/>
          <a:p>
            <a:r>
              <a:rPr lang="en">
                <a:solidFill>
                  <a:srgbClr val="3070AA"/>
                </a:solidFill>
              </a:rPr>
              <a:t>Problem Statement</a:t>
            </a:r>
            <a:endParaRPr>
              <a:solidFill>
                <a:srgbClr val="3070AA"/>
              </a:solidFill>
            </a:endParaRPr>
          </a:p>
        </p:txBody>
      </p:sp>
      <p:sp>
        <p:nvSpPr>
          <p:cNvPr id="517" name="Google Shape;517;p44"/>
          <p:cNvSpPr txBox="1">
            <a:spLocks noGrp="1"/>
          </p:cNvSpPr>
          <p:nvPr>
            <p:ph type="subTitle" idx="9"/>
          </p:nvPr>
        </p:nvSpPr>
        <p:spPr>
          <a:xfrm>
            <a:off x="7980417" y="5047984"/>
            <a:ext cx="3120000" cy="487600"/>
          </a:xfrm>
          <a:prstGeom prst="rect">
            <a:avLst/>
          </a:prstGeom>
        </p:spPr>
        <p:txBody>
          <a:bodyPr spcFirstLastPara="1" vert="horz" wrap="square" lIns="121900" tIns="121900" rIns="121900" bIns="121900" rtlCol="0" anchor="ctr" anchorCtr="0">
            <a:noAutofit/>
          </a:bodyPr>
          <a:lstStyle/>
          <a:p>
            <a:pPr marL="0" indent="0">
              <a:buClr>
                <a:schemeClr val="dk1"/>
              </a:buClr>
              <a:buSzPts val="1100"/>
            </a:pPr>
            <a:r>
              <a:rPr lang="en">
                <a:solidFill>
                  <a:schemeClr val="tx1">
                    <a:lumMod val="65000"/>
                    <a:lumOff val="35000"/>
                  </a:schemeClr>
                </a:solidFill>
              </a:rPr>
              <a:t>Solutions, Analysis and Impact</a:t>
            </a:r>
            <a:endParaRPr>
              <a:solidFill>
                <a:schemeClr val="tx1">
                  <a:lumMod val="65000"/>
                  <a:lumOff val="35000"/>
                </a:schemeClr>
              </a:solidFill>
            </a:endParaRPr>
          </a:p>
        </p:txBody>
      </p:sp>
      <p:sp>
        <p:nvSpPr>
          <p:cNvPr id="518" name="Google Shape;518;p44"/>
          <p:cNvSpPr txBox="1">
            <a:spLocks noGrp="1"/>
          </p:cNvSpPr>
          <p:nvPr>
            <p:ph type="title" idx="13"/>
          </p:nvPr>
        </p:nvSpPr>
        <p:spPr>
          <a:xfrm>
            <a:off x="7980436" y="4386867"/>
            <a:ext cx="3354314" cy="487600"/>
          </a:xfrm>
          <a:prstGeom prst="rect">
            <a:avLst/>
          </a:prstGeom>
        </p:spPr>
        <p:txBody>
          <a:bodyPr spcFirstLastPara="1" vert="horz" wrap="square" lIns="121900" tIns="121900" rIns="121900" bIns="121900" rtlCol="0" anchor="ctr" anchorCtr="0">
            <a:noAutofit/>
          </a:bodyPr>
          <a:lstStyle/>
          <a:p>
            <a:r>
              <a:rPr lang="en">
                <a:solidFill>
                  <a:schemeClr val="bg1">
                    <a:lumMod val="50000"/>
                  </a:schemeClr>
                </a:solidFill>
              </a:rPr>
              <a:t>Recommendations</a:t>
            </a:r>
            <a:endParaRPr>
              <a:solidFill>
                <a:schemeClr val="bg1">
                  <a:lumMod val="50000"/>
                </a:schemeClr>
              </a:solidFill>
            </a:endParaRPr>
          </a:p>
        </p:txBody>
      </p:sp>
      <p:pic>
        <p:nvPicPr>
          <p:cNvPr id="11" name="Picture 10" descr="Shape&#10;&#10;Description automatically generated with low confidence">
            <a:extLst>
              <a:ext uri="{FF2B5EF4-FFF2-40B4-BE49-F238E27FC236}">
                <a16:creationId xmlns:a16="http://schemas.microsoft.com/office/drawing/2014/main" id="{55E37D65-13C3-42A0-8979-4014AE6FB8B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975254" y="1908433"/>
            <a:ext cx="914400" cy="91440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9A315BD8-1EAB-45BA-B740-6BBC3D6D31A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75254" y="4417267"/>
            <a:ext cx="914400" cy="9144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CAD36A6D-F8F9-4C7A-A525-69EE240F8073}"/>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8311" y="1938525"/>
            <a:ext cx="914400" cy="914400"/>
          </a:xfrm>
          <a:prstGeom prst="rect">
            <a:avLst/>
          </a:prstGeom>
        </p:spPr>
      </p:pic>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Agenda</a:t>
            </a:r>
          </a:p>
        </p:txBody>
      </p:sp>
      <p:pic>
        <p:nvPicPr>
          <p:cNvPr id="21" name="Picture 20" descr="Shape&#10;&#10;Description automatically generated with low confidence">
            <a:extLst>
              <a:ext uri="{FF2B5EF4-FFF2-40B4-BE49-F238E27FC236}">
                <a16:creationId xmlns:a16="http://schemas.microsoft.com/office/drawing/2014/main" id="{B88A1E0E-8DF2-4F35-A70B-B58FDF04D902}"/>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8311" y="4386867"/>
            <a:ext cx="914400" cy="914400"/>
          </a:xfrm>
          <a:prstGeom prst="rect">
            <a:avLst/>
          </a:prstGeom>
        </p:spPr>
      </p:pic>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7">
            <a:duotone>
              <a:prstClr val="black"/>
              <a:srgbClr val="DFDCD4">
                <a:tint val="45000"/>
                <a:satMod val="400000"/>
              </a:srgbClr>
            </a:duotone>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48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Process Flow</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Icon&#10;&#10;Description automatically generated">
            <a:extLst>
              <a:ext uri="{FF2B5EF4-FFF2-40B4-BE49-F238E27FC236}">
                <a16:creationId xmlns:a16="http://schemas.microsoft.com/office/drawing/2014/main" id="{E80577AE-E018-4676-876C-308A61FB92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7120" y="1002339"/>
            <a:ext cx="5486400" cy="5486400"/>
          </a:xfrm>
          <a:prstGeom prst="rect">
            <a:avLst/>
          </a:prstGeom>
        </p:spPr>
      </p:pic>
      <p:sp>
        <p:nvSpPr>
          <p:cNvPr id="74" name="Rectangle: Rounded Corners 73">
            <a:extLst>
              <a:ext uri="{FF2B5EF4-FFF2-40B4-BE49-F238E27FC236}">
                <a16:creationId xmlns:a16="http://schemas.microsoft.com/office/drawing/2014/main" id="{3CB35E6D-2B63-4811-B195-881C2998CA38}"/>
              </a:ext>
            </a:extLst>
          </p:cNvPr>
          <p:cNvSpPr/>
          <p:nvPr/>
        </p:nvSpPr>
        <p:spPr>
          <a:xfrm>
            <a:off x="1372819" y="1987133"/>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Requirement Analysis </a:t>
            </a:r>
          </a:p>
        </p:txBody>
      </p:sp>
      <p:sp>
        <p:nvSpPr>
          <p:cNvPr id="75" name="Rectangle: Rounded Corners 74">
            <a:extLst>
              <a:ext uri="{FF2B5EF4-FFF2-40B4-BE49-F238E27FC236}">
                <a16:creationId xmlns:a16="http://schemas.microsoft.com/office/drawing/2014/main" id="{45568D51-2893-42F4-A0F1-1CB5D39909D7}"/>
              </a:ext>
            </a:extLst>
          </p:cNvPr>
          <p:cNvSpPr/>
          <p:nvPr/>
        </p:nvSpPr>
        <p:spPr>
          <a:xfrm>
            <a:off x="8651743" y="2655851"/>
            <a:ext cx="2222500"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Database Design</a:t>
            </a:r>
          </a:p>
        </p:txBody>
      </p:sp>
      <p:sp>
        <p:nvSpPr>
          <p:cNvPr id="76" name="Rectangle: Rounded Corners 75">
            <a:extLst>
              <a:ext uri="{FF2B5EF4-FFF2-40B4-BE49-F238E27FC236}">
                <a16:creationId xmlns:a16="http://schemas.microsoft.com/office/drawing/2014/main" id="{80A79102-1414-46F2-9B20-1141495C02F7}"/>
              </a:ext>
            </a:extLst>
          </p:cNvPr>
          <p:cNvSpPr/>
          <p:nvPr/>
        </p:nvSpPr>
        <p:spPr>
          <a:xfrm>
            <a:off x="8405790" y="4843880"/>
            <a:ext cx="2714406"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Recommendations to the client</a:t>
            </a:r>
          </a:p>
        </p:txBody>
      </p:sp>
      <p:sp>
        <p:nvSpPr>
          <p:cNvPr id="77" name="Rectangle: Rounded Corners 76">
            <a:extLst>
              <a:ext uri="{FF2B5EF4-FFF2-40B4-BE49-F238E27FC236}">
                <a16:creationId xmlns:a16="http://schemas.microsoft.com/office/drawing/2014/main" id="{C595D35C-1C97-433E-B3D5-C715964041CA}"/>
              </a:ext>
            </a:extLst>
          </p:cNvPr>
          <p:cNvSpPr/>
          <p:nvPr/>
        </p:nvSpPr>
        <p:spPr>
          <a:xfrm>
            <a:off x="1126866" y="3998160"/>
            <a:ext cx="2714406"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Analysis and Insights </a:t>
            </a:r>
          </a:p>
        </p:txBody>
      </p:sp>
      <p:sp>
        <p:nvSpPr>
          <p:cNvPr id="78" name="Rectangle: Rounded Corners 77">
            <a:extLst>
              <a:ext uri="{FF2B5EF4-FFF2-40B4-BE49-F238E27FC236}">
                <a16:creationId xmlns:a16="http://schemas.microsoft.com/office/drawing/2014/main" id="{D9A2EFDB-11CD-4ABD-B457-6E25175CB0BC}"/>
              </a:ext>
            </a:extLst>
          </p:cNvPr>
          <p:cNvSpPr/>
          <p:nvPr/>
        </p:nvSpPr>
        <p:spPr>
          <a:xfrm>
            <a:off x="849960" y="2630848"/>
            <a:ext cx="3268219"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Problem statement and information collection from the university bookstore</a:t>
            </a:r>
          </a:p>
        </p:txBody>
      </p:sp>
      <p:sp>
        <p:nvSpPr>
          <p:cNvPr id="79" name="Rectangle: Rounded Corners 78">
            <a:extLst>
              <a:ext uri="{FF2B5EF4-FFF2-40B4-BE49-F238E27FC236}">
                <a16:creationId xmlns:a16="http://schemas.microsoft.com/office/drawing/2014/main" id="{13E4E7AC-1485-4B29-822A-A55C512DCC62}"/>
              </a:ext>
            </a:extLst>
          </p:cNvPr>
          <p:cNvSpPr/>
          <p:nvPr/>
        </p:nvSpPr>
        <p:spPr>
          <a:xfrm>
            <a:off x="8333700" y="3402156"/>
            <a:ext cx="2858586"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ER Diagram, Normalization and creation of Tables </a:t>
            </a:r>
          </a:p>
        </p:txBody>
      </p:sp>
      <p:sp>
        <p:nvSpPr>
          <p:cNvPr id="80" name="Rectangle: Rounded Corners 79">
            <a:extLst>
              <a:ext uri="{FF2B5EF4-FFF2-40B4-BE49-F238E27FC236}">
                <a16:creationId xmlns:a16="http://schemas.microsoft.com/office/drawing/2014/main" id="{5EE7627E-8E3F-4FB5-AB28-4A949D2D9C73}"/>
              </a:ext>
            </a:extLst>
          </p:cNvPr>
          <p:cNvSpPr/>
          <p:nvPr/>
        </p:nvSpPr>
        <p:spPr>
          <a:xfrm>
            <a:off x="558801" y="4692677"/>
            <a:ext cx="3850536"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Queries to find out their most important sales streams and identifying other potential target customers using various promotions</a:t>
            </a:r>
          </a:p>
        </p:txBody>
      </p:sp>
      <p:sp>
        <p:nvSpPr>
          <p:cNvPr id="81" name="Rectangle: Rounded Corners 80">
            <a:extLst>
              <a:ext uri="{FF2B5EF4-FFF2-40B4-BE49-F238E27FC236}">
                <a16:creationId xmlns:a16="http://schemas.microsoft.com/office/drawing/2014/main" id="{3AFB305A-913A-40DB-93FC-DBA7E69C6BA2}"/>
              </a:ext>
            </a:extLst>
          </p:cNvPr>
          <p:cNvSpPr/>
          <p:nvPr/>
        </p:nvSpPr>
        <p:spPr>
          <a:xfrm>
            <a:off x="8168261" y="5585303"/>
            <a:ext cx="3189465" cy="72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Suggestions and other improvements based on the business insights to increase their revenue and profits</a:t>
            </a:r>
          </a:p>
        </p:txBody>
      </p:sp>
    </p:spTree>
    <p:extLst>
      <p:ext uri="{BB962C8B-B14F-4D97-AF65-F5344CB8AC3E}">
        <p14:creationId xmlns:p14="http://schemas.microsoft.com/office/powerpoint/2010/main" val="3313459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Problems faced by UBS</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669D94D8-AF35-46B1-93E0-58B4D64D41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161" y="1972264"/>
            <a:ext cx="3749040" cy="3749040"/>
          </a:xfrm>
          <a:prstGeom prst="rect">
            <a:avLst/>
          </a:prstGeom>
        </p:spPr>
      </p:pic>
      <p:sp>
        <p:nvSpPr>
          <p:cNvPr id="10" name="Rectangle: Diagonal Corners Snipped 9">
            <a:extLst>
              <a:ext uri="{FF2B5EF4-FFF2-40B4-BE49-F238E27FC236}">
                <a16:creationId xmlns:a16="http://schemas.microsoft.com/office/drawing/2014/main" id="{250CB74E-B968-441D-9D67-3C4BF580309A}"/>
              </a:ext>
            </a:extLst>
          </p:cNvPr>
          <p:cNvSpPr/>
          <p:nvPr/>
        </p:nvSpPr>
        <p:spPr>
          <a:xfrm>
            <a:off x="4512258" y="1262289"/>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Blip>
                <a:blip r:embed="rId8">
                  <a:extLst>
                    <a:ext uri="{96DAC541-7B7A-43D3-8B79-37D633B846F1}">
                      <asvg:svgBlip xmlns:asvg="http://schemas.microsoft.com/office/drawing/2016/SVG/main" r:embed="rId9"/>
                    </a:ext>
                  </a:extLst>
                </a:blip>
              </a:buBlip>
            </a:pPr>
            <a:r>
              <a:rPr lang="en-US" b="1">
                <a:solidFill>
                  <a:schemeClr val="tx1"/>
                </a:solidFill>
              </a:rPr>
              <a:t>Competition – </a:t>
            </a:r>
            <a:r>
              <a:rPr lang="en-US">
                <a:solidFill>
                  <a:schemeClr val="tx1"/>
                </a:solidFill>
              </a:rPr>
              <a:t>Giants like Amazon and others have similar products at very competitive prices and deals with free shipping</a:t>
            </a:r>
          </a:p>
          <a:p>
            <a:pPr marL="285750" indent="-285750">
              <a:lnSpc>
                <a:spcPct val="200000"/>
              </a:lnSpc>
              <a:buBlip>
                <a:blip r:embed="rId8">
                  <a:extLst>
                    <a:ext uri="{96DAC541-7B7A-43D3-8B79-37D633B846F1}">
                      <asvg:svgBlip xmlns:asvg="http://schemas.microsoft.com/office/drawing/2016/SVG/main" r:embed="rId9"/>
                    </a:ext>
                  </a:extLst>
                </a:blip>
              </a:buBlip>
            </a:pPr>
            <a:r>
              <a:rPr lang="en-US" b="1">
                <a:solidFill>
                  <a:schemeClr val="tx1"/>
                </a:solidFill>
              </a:rPr>
              <a:t>Consistent Sales – </a:t>
            </a:r>
            <a:r>
              <a:rPr lang="en-US">
                <a:solidFill>
                  <a:schemeClr val="tx1"/>
                </a:solidFill>
              </a:rPr>
              <a:t>UBS has peak seasons of sales, and the sales is stagnant at other time frames</a:t>
            </a:r>
          </a:p>
          <a:p>
            <a:pPr marL="285750" indent="-285750">
              <a:lnSpc>
                <a:spcPct val="200000"/>
              </a:lnSpc>
              <a:buBlip>
                <a:blip r:embed="rId8">
                  <a:extLst>
                    <a:ext uri="{96DAC541-7B7A-43D3-8B79-37D633B846F1}">
                      <asvg:svgBlip xmlns:asvg="http://schemas.microsoft.com/office/drawing/2016/SVG/main" r:embed="rId9"/>
                    </a:ext>
                  </a:extLst>
                </a:blip>
              </a:buBlip>
            </a:pPr>
            <a:r>
              <a:rPr lang="en-US" b="1">
                <a:solidFill>
                  <a:schemeClr val="tx1"/>
                </a:solidFill>
              </a:rPr>
              <a:t>Vendor Management and Demand Forecasting – </a:t>
            </a:r>
            <a:r>
              <a:rPr lang="en-US">
                <a:solidFill>
                  <a:schemeClr val="tx1"/>
                </a:solidFill>
              </a:rPr>
              <a:t>Issues with supply chain with the lead time for some of the key merchandised products from vendors being very long </a:t>
            </a:r>
            <a:endParaRPr lang="en-US" b="1">
              <a:solidFill>
                <a:schemeClr val="tx1"/>
              </a:solidFill>
            </a:endParaRPr>
          </a:p>
        </p:txBody>
      </p:sp>
    </p:spTree>
    <p:extLst>
      <p:ext uri="{BB962C8B-B14F-4D97-AF65-F5344CB8AC3E}">
        <p14:creationId xmlns:p14="http://schemas.microsoft.com/office/powerpoint/2010/main" val="229295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1" name="Google Shape;520;p44">
            <a:extLst>
              <a:ext uri="{FF2B5EF4-FFF2-40B4-BE49-F238E27FC236}">
                <a16:creationId xmlns:a16="http://schemas.microsoft.com/office/drawing/2014/main" id="{1402165B-D47E-4FB6-9CFE-31CB99B14968}"/>
              </a:ext>
            </a:extLst>
          </p:cNvPr>
          <p:cNvSpPr txBox="1">
            <a:spLocks/>
          </p:cNvSpPr>
          <p:nvPr/>
        </p:nvSpPr>
        <p:spPr>
          <a:xfrm>
            <a:off x="952200" y="369261"/>
            <a:ext cx="10287600" cy="487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1"/>
              </a:buClr>
              <a:buSzPts val="2400"/>
              <a:buNone/>
              <a:defRPr sz="4000" b="1" kern="1200">
                <a:solidFill>
                  <a:schemeClr val="tx1"/>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en-US">
                <a:solidFill>
                  <a:srgbClr val="3070AA"/>
                </a:solidFill>
                <a:latin typeface="+mn-lt"/>
              </a:rPr>
              <a:t>USP of UBS</a:t>
            </a:r>
          </a:p>
        </p:txBody>
      </p:sp>
      <p:pic>
        <p:nvPicPr>
          <p:cNvPr id="38" name="Picture 2" descr="Krannert School of Management - Purdue Krannert">
            <a:extLst>
              <a:ext uri="{FF2B5EF4-FFF2-40B4-BE49-F238E27FC236}">
                <a16:creationId xmlns:a16="http://schemas.microsoft.com/office/drawing/2014/main" id="{4CCAB3D6-4378-4DF0-B805-11DC5AC9EE45}"/>
              </a:ext>
            </a:extLst>
          </p:cNvPr>
          <p:cNvPicPr>
            <a:picLocks noChangeAspect="1" noChangeArrowheads="1"/>
          </p:cNvPicPr>
          <p:nvPr/>
        </p:nvPicPr>
        <p:blipFill>
          <a:blip r:embed="rId3">
            <a:duotone>
              <a:prstClr val="black"/>
              <a:srgbClr val="DFDCD4">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bwMode="auto">
          <a:xfrm>
            <a:off x="229956" y="430181"/>
            <a:ext cx="1010582" cy="36576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University Book Store - Home | Facebook">
            <a:extLst>
              <a:ext uri="{FF2B5EF4-FFF2-40B4-BE49-F238E27FC236}">
                <a16:creationId xmlns:a16="http://schemas.microsoft.com/office/drawing/2014/main" id="{DFEE1F3D-DACF-4685-B605-5395B0008F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073246" y="430181"/>
            <a:ext cx="967410" cy="3657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Diagonal Corners Snipped 9">
            <a:extLst>
              <a:ext uri="{FF2B5EF4-FFF2-40B4-BE49-F238E27FC236}">
                <a16:creationId xmlns:a16="http://schemas.microsoft.com/office/drawing/2014/main" id="{250CB74E-B968-441D-9D67-3C4BF580309A}"/>
              </a:ext>
            </a:extLst>
          </p:cNvPr>
          <p:cNvSpPr/>
          <p:nvPr/>
        </p:nvSpPr>
        <p:spPr>
          <a:xfrm>
            <a:off x="4512258" y="1262289"/>
            <a:ext cx="7161581" cy="5209631"/>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300000"/>
              </a:lnSpc>
              <a:buBlip>
                <a:blip r:embed="rId7">
                  <a:extLst>
                    <a:ext uri="{96DAC541-7B7A-43D3-8B79-37D633B846F1}">
                      <asvg:svgBlip xmlns:asvg="http://schemas.microsoft.com/office/drawing/2016/SVG/main" r:embed="rId8"/>
                    </a:ext>
                  </a:extLst>
                </a:blip>
              </a:buBlip>
            </a:pPr>
            <a:r>
              <a:rPr lang="en-US" b="1">
                <a:solidFill>
                  <a:schemeClr val="tx1"/>
                </a:solidFill>
              </a:rPr>
              <a:t>Customized Products </a:t>
            </a:r>
          </a:p>
          <a:p>
            <a:pPr marL="285750" indent="-285750">
              <a:lnSpc>
                <a:spcPct val="300000"/>
              </a:lnSpc>
              <a:buBlip>
                <a:blip r:embed="rId7">
                  <a:extLst>
                    <a:ext uri="{96DAC541-7B7A-43D3-8B79-37D633B846F1}">
                      <asvg:svgBlip xmlns:asvg="http://schemas.microsoft.com/office/drawing/2016/SVG/main" r:embed="rId8"/>
                    </a:ext>
                  </a:extLst>
                </a:blip>
              </a:buBlip>
            </a:pPr>
            <a:r>
              <a:rPr lang="en-US" b="1">
                <a:solidFill>
                  <a:schemeClr val="tx1"/>
                </a:solidFill>
              </a:rPr>
              <a:t>Merchandized Products</a:t>
            </a:r>
            <a:endParaRPr lang="en-US">
              <a:solidFill>
                <a:schemeClr val="tx1"/>
              </a:solidFill>
            </a:endParaRPr>
          </a:p>
          <a:p>
            <a:pPr marL="285750" indent="-285750">
              <a:lnSpc>
                <a:spcPct val="300000"/>
              </a:lnSpc>
              <a:buBlip>
                <a:blip r:embed="rId7">
                  <a:extLst>
                    <a:ext uri="{96DAC541-7B7A-43D3-8B79-37D633B846F1}">
                      <asvg:svgBlip xmlns:asvg="http://schemas.microsoft.com/office/drawing/2016/SVG/main" r:embed="rId8"/>
                    </a:ext>
                  </a:extLst>
                </a:blip>
              </a:buBlip>
            </a:pPr>
            <a:r>
              <a:rPr lang="en-US" b="1">
                <a:solidFill>
                  <a:schemeClr val="tx1"/>
                </a:solidFill>
              </a:rPr>
              <a:t>Homogenous Customer base having Strong Brand Affiliation </a:t>
            </a:r>
          </a:p>
          <a:p>
            <a:pPr marL="285750" indent="-285750">
              <a:lnSpc>
                <a:spcPct val="300000"/>
              </a:lnSpc>
              <a:buBlip>
                <a:blip r:embed="rId7">
                  <a:extLst>
                    <a:ext uri="{96DAC541-7B7A-43D3-8B79-37D633B846F1}">
                      <asvg:svgBlip xmlns:asvg="http://schemas.microsoft.com/office/drawing/2016/SVG/main" r:embed="rId8"/>
                    </a:ext>
                  </a:extLst>
                </a:blip>
              </a:buBlip>
            </a:pPr>
            <a:r>
              <a:rPr lang="en-US" b="1">
                <a:solidFill>
                  <a:schemeClr val="tx1"/>
                </a:solidFill>
              </a:rPr>
              <a:t>Captive Audience</a:t>
            </a:r>
          </a:p>
          <a:p>
            <a:pPr marL="285750" indent="-285750">
              <a:lnSpc>
                <a:spcPct val="300000"/>
              </a:lnSpc>
              <a:buBlip>
                <a:blip r:embed="rId7">
                  <a:extLst>
                    <a:ext uri="{96DAC541-7B7A-43D3-8B79-37D633B846F1}">
                      <asvg:svgBlip xmlns:asvg="http://schemas.microsoft.com/office/drawing/2016/SVG/main" r:embed="rId8"/>
                    </a:ext>
                  </a:extLst>
                </a:blip>
              </a:buBlip>
            </a:pPr>
            <a:r>
              <a:rPr lang="en-US" b="1">
                <a:solidFill>
                  <a:schemeClr val="tx1"/>
                </a:solidFill>
              </a:rPr>
              <a:t>Repetitive Seasonal Sales </a:t>
            </a:r>
          </a:p>
        </p:txBody>
      </p:sp>
      <p:pic>
        <p:nvPicPr>
          <p:cNvPr id="4" name="Picture 3" descr="Icon&#10;&#10;Description automatically generated">
            <a:extLst>
              <a:ext uri="{FF2B5EF4-FFF2-40B4-BE49-F238E27FC236}">
                <a16:creationId xmlns:a16="http://schemas.microsoft.com/office/drawing/2014/main" id="{6ACD53AA-6A67-446A-B641-E78AAC527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161" y="2084024"/>
            <a:ext cx="3566160" cy="3566160"/>
          </a:xfrm>
          <a:prstGeom prst="rect">
            <a:avLst/>
          </a:prstGeom>
        </p:spPr>
      </p:pic>
    </p:spTree>
    <p:extLst>
      <p:ext uri="{BB962C8B-B14F-4D97-AF65-F5344CB8AC3E}">
        <p14:creationId xmlns:p14="http://schemas.microsoft.com/office/powerpoint/2010/main" val="4041316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1463</Words>
  <Application>Microsoft Office PowerPoint</Application>
  <PresentationFormat>Widescreen</PresentationFormat>
  <Paragraphs>351</Paragraphs>
  <Slides>28</Slides>
  <Notes>24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Gill Sans MT</vt:lpstr>
      <vt:lpstr>Libre Baskerville</vt:lpstr>
      <vt:lpstr>Segoe UI</vt:lpstr>
      <vt:lpstr>Wingdings</vt:lpstr>
      <vt:lpstr>Office Theme</vt:lpstr>
      <vt:lpstr>PowerPoint Presentation</vt:lpstr>
      <vt:lpstr>PowerPoint Presentation</vt:lpstr>
      <vt:lpstr>Executive Summary</vt:lpstr>
      <vt:lpstr>Executive Summary</vt:lpstr>
      <vt:lpstr>PowerPoint Presentation</vt:lpstr>
      <vt:lpstr>Executive Summary</vt:lpstr>
      <vt:lpstr>PowerPoint Presentation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Sathiyamurthy, Surya</dc:creator>
  <cp:lastModifiedBy>Chandra Vadan, Samineni</cp:lastModifiedBy>
  <cp:revision>3</cp:revision>
  <dcterms:created xsi:type="dcterms:W3CDTF">2021-11-26T19:07:58Z</dcterms:created>
  <dcterms:modified xsi:type="dcterms:W3CDTF">2021-12-06T03:36:30Z</dcterms:modified>
</cp:coreProperties>
</file>